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9" r:id="rId2"/>
    <p:sldId id="350" r:id="rId3"/>
    <p:sldId id="260" r:id="rId4"/>
    <p:sldId id="300" r:id="rId5"/>
    <p:sldId id="351" r:id="rId6"/>
    <p:sldId id="352" r:id="rId7"/>
    <p:sldId id="341" r:id="rId8"/>
    <p:sldId id="348" r:id="rId9"/>
    <p:sldId id="349" r:id="rId10"/>
    <p:sldId id="305" r:id="rId11"/>
    <p:sldId id="339" r:id="rId12"/>
    <p:sldId id="338" r:id="rId13"/>
    <p:sldId id="330" r:id="rId14"/>
    <p:sldId id="343" r:id="rId15"/>
    <p:sldId id="326" r:id="rId16"/>
    <p:sldId id="293" r:id="rId17"/>
    <p:sldId id="322" r:id="rId18"/>
    <p:sldId id="342" r:id="rId19"/>
    <p:sldId id="353" r:id="rId20"/>
    <p:sldId id="355" r:id="rId21"/>
    <p:sldId id="312" r:id="rId22"/>
    <p:sldId id="345" r:id="rId23"/>
    <p:sldId id="320" r:id="rId24"/>
    <p:sldId id="337" r:id="rId25"/>
    <p:sldId id="323" r:id="rId26"/>
    <p:sldId id="308" r:id="rId27"/>
    <p:sldId id="313" r:id="rId28"/>
    <p:sldId id="344" r:id="rId29"/>
    <p:sldId id="346" r:id="rId30"/>
    <p:sldId id="34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DA8C4-64DE-4DB5-93AB-EC2A5A58FF69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0D8A0-BD4D-45FF-B26A-AB985A7DD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7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09968-2EBE-41C3-89CB-5F75AED133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3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4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3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5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E31FA9-9A90-4DD3-85B8-D6EB4CDBD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1021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C6DDC-6842-4DC1-9DA3-D112C51E44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5" y="176205"/>
            <a:ext cx="1084755" cy="70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F20770-43E9-478F-AA92-E31B6771AC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1227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EF235-76DE-4EB0-A6CE-F0D8453319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5" y="262605"/>
            <a:ext cx="1084755" cy="70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31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69192F-B7EB-4373-A573-285887F90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022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E31CFF-282F-43A6-87F0-92E1022CF1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5" y="169005"/>
            <a:ext cx="1084755" cy="70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9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2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77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4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6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93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06/07/2024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CCMC 2024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95810-BD0D-4F30-ACEA-A195648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7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51" y="1987458"/>
            <a:ext cx="10741241" cy="15949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NAIRAS Version 3</a:t>
            </a:r>
            <a:br>
              <a:rPr lang="en-US" sz="4000" b="1" dirty="0"/>
            </a:br>
            <a:r>
              <a:rPr lang="en-US" sz="4000" b="1" dirty="0"/>
              <a:t>Ionizing Radiation Predictions From Ground to Space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6CBD1-0711-472E-BD80-55A8EFDED677}"/>
              </a:ext>
            </a:extLst>
          </p:cNvPr>
          <p:cNvSpPr txBox="1">
            <a:spLocks/>
          </p:cNvSpPr>
          <p:nvPr/>
        </p:nvSpPr>
        <p:spPr>
          <a:xfrm>
            <a:off x="987136" y="3746080"/>
            <a:ext cx="10189110" cy="1908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/>
              <a:t>Christopher J. Mertens </a:t>
            </a:r>
            <a:endParaRPr lang="en-US" sz="2800" baseline="30000" dirty="0"/>
          </a:p>
          <a:p>
            <a:pPr algn="ctr"/>
            <a:r>
              <a:rPr lang="en-US" sz="2800" dirty="0"/>
              <a:t>NASA Langley Research Center </a:t>
            </a:r>
          </a:p>
          <a:p>
            <a:pPr algn="ctr"/>
            <a:r>
              <a:rPr lang="en-US" sz="2800" dirty="0"/>
              <a:t>Hampton, VA 23681-2199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227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26F41-834A-3507-3A36-17FEB6912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780" y="164869"/>
            <a:ext cx="10515600" cy="6735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NAIRAS Run-on-Request (</a:t>
            </a:r>
            <a:r>
              <a:rPr lang="en-US" b="1" dirty="0" err="1">
                <a:solidFill>
                  <a:schemeClr val="bg1"/>
                </a:solidFill>
              </a:rPr>
              <a:t>RoR</a:t>
            </a:r>
            <a:r>
              <a:rPr lang="en-US" b="1" dirty="0">
                <a:solidFill>
                  <a:schemeClr val="bg1"/>
                </a:solidFill>
              </a:rPr>
              <a:t>) User Input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5A053-B477-3447-808B-60F87C91B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A0F9E-0B45-05A7-76A4-9D884B4BD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4E533-8648-9870-E370-1B4744F9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C915659-1FB9-2C7F-0B03-72FDA2E30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456142"/>
              </p:ext>
            </p:extLst>
          </p:nvPr>
        </p:nvGraphicFramePr>
        <p:xfrm>
          <a:off x="1108391" y="1500324"/>
          <a:ext cx="9669100" cy="4696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1840">
                  <a:extLst>
                    <a:ext uri="{9D8B030D-6E8A-4147-A177-3AD203B41FA5}">
                      <a16:colId xmlns:a16="http://schemas.microsoft.com/office/drawing/2014/main" val="3560181763"/>
                    </a:ext>
                  </a:extLst>
                </a:gridCol>
                <a:gridCol w="1381806">
                  <a:extLst>
                    <a:ext uri="{9D8B030D-6E8A-4147-A177-3AD203B41FA5}">
                      <a16:colId xmlns:a16="http://schemas.microsoft.com/office/drawing/2014/main" val="2177853474"/>
                    </a:ext>
                  </a:extLst>
                </a:gridCol>
                <a:gridCol w="3075217">
                  <a:extLst>
                    <a:ext uri="{9D8B030D-6E8A-4147-A177-3AD203B41FA5}">
                      <a16:colId xmlns:a16="http://schemas.microsoft.com/office/drawing/2014/main" val="138343486"/>
                    </a:ext>
                  </a:extLst>
                </a:gridCol>
                <a:gridCol w="2450237">
                  <a:extLst>
                    <a:ext uri="{9D8B030D-6E8A-4147-A177-3AD203B41FA5}">
                      <a16:colId xmlns:a16="http://schemas.microsoft.com/office/drawing/2014/main" val="1438668257"/>
                    </a:ext>
                  </a:extLst>
                </a:gridCol>
              </a:tblGrid>
              <a:tr h="2452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Run Option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Output Quantities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User Input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1587592"/>
                  </a:ext>
                </a:extLst>
              </a:tr>
              <a:tr h="7611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Global Dosimetric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Absorbed dose in silicon, absorbed dose in tissue, dose equivalent, ambient dose equivalent, effective dose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Start/End Date-Time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9455105"/>
                  </a:ext>
                </a:extLst>
              </a:tr>
              <a:tr h="503219">
                <a:tc row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Flight Trajectory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Dosimetric &amp; Flux/Fluence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Trajectory file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8379588"/>
                  </a:ext>
                </a:extLst>
              </a:tr>
              <a:tr h="5032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Dosimetric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Same as global run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Shielding depths for dosimetric calculations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479531"/>
                  </a:ext>
                </a:extLst>
              </a:tr>
              <a:tr h="5032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Flux/Fluence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Shielding depths for flux/fluence calculations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5984901"/>
                  </a:ext>
                </a:extLst>
              </a:tr>
              <a:tr h="10190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Integral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GCR/SEP LET (linear energy transfer)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SEP proton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TRP-p proton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TRP-e electron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Lower LET/energy bounds of integral quantity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8228835"/>
                  </a:ext>
                </a:extLst>
              </a:tr>
              <a:tr h="10190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Differential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GCR/SEP/ LET (linear energy transfer)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TRP-(p/e) LET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SEP proton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TRP-p proton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TRP-e electron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N/A (full model differential spectra written to output)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210572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5279903-2280-5771-B813-37C7C40DB5FD}"/>
              </a:ext>
            </a:extLst>
          </p:cNvPr>
          <p:cNvSpPr txBox="1"/>
          <p:nvPr/>
        </p:nvSpPr>
        <p:spPr>
          <a:xfrm>
            <a:off x="2563426" y="1074168"/>
            <a:ext cx="7065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2400" b="1" i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RoR</a:t>
            </a:r>
            <a:r>
              <a:rPr lang="en-US" sz="2400" b="1" i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Capability Summary and Description</a:t>
            </a:r>
            <a:endParaRPr lang="en-US" sz="2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72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6C86-D248-6F35-1631-D1649FBD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279" y="297165"/>
            <a:ext cx="10515600" cy="4910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NAIRAS/ARMAS Comparisons (45 Flights 2022-23)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75D5E-8DB0-9FCC-0B9B-8AA4CF96A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56901-9814-89B3-7701-D272C80FC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1207F-32D1-335E-1C8D-BDA35FDB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17E12-3410-5810-B2D0-E025AD99FD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69" y="1111244"/>
            <a:ext cx="8635951" cy="2768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A1679B4-E507-9654-F43E-5EE4D4C03EE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51274" y="3883734"/>
              <a:ext cx="6080760" cy="201168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58545">
                      <a:extLst>
                        <a:ext uri="{9D8B030D-6E8A-4147-A177-3AD203B41FA5}">
                          <a16:colId xmlns:a16="http://schemas.microsoft.com/office/drawing/2014/main" val="3456255701"/>
                        </a:ext>
                      </a:extLst>
                    </a:gridCol>
                    <a:gridCol w="1047750">
                      <a:extLst>
                        <a:ext uri="{9D8B030D-6E8A-4147-A177-3AD203B41FA5}">
                          <a16:colId xmlns:a16="http://schemas.microsoft.com/office/drawing/2014/main" val="2735806549"/>
                        </a:ext>
                      </a:extLst>
                    </a:gridCol>
                    <a:gridCol w="854075">
                      <a:extLst>
                        <a:ext uri="{9D8B030D-6E8A-4147-A177-3AD203B41FA5}">
                          <a16:colId xmlns:a16="http://schemas.microsoft.com/office/drawing/2014/main" val="3281590209"/>
                        </a:ext>
                      </a:extLst>
                    </a:gridCol>
                    <a:gridCol w="1040130">
                      <a:extLst>
                        <a:ext uri="{9D8B030D-6E8A-4147-A177-3AD203B41FA5}">
                          <a16:colId xmlns:a16="http://schemas.microsoft.com/office/drawing/2014/main" val="1786711703"/>
                        </a:ext>
                      </a:extLst>
                    </a:gridCol>
                    <a:gridCol w="1040130">
                      <a:extLst>
                        <a:ext uri="{9D8B030D-6E8A-4147-A177-3AD203B41FA5}">
                          <a16:colId xmlns:a16="http://schemas.microsoft.com/office/drawing/2014/main" val="1477441068"/>
                        </a:ext>
                      </a:extLst>
                    </a:gridCol>
                    <a:gridCol w="1040130">
                      <a:extLst>
                        <a:ext uri="{9D8B030D-6E8A-4147-A177-3AD203B41FA5}">
                          <a16:colId xmlns:a16="http://schemas.microsoft.com/office/drawing/2014/main" val="55174281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Mean Dose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Si Dose (µGy/h)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Ti Dose (µGy/h)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Dose Eq. (µ</a:t>
                          </a:r>
                          <a:r>
                            <a:rPr lang="en-US" sz="1200" dirty="0" err="1">
                              <a:effectLst/>
                            </a:rPr>
                            <a:t>Sv</a:t>
                          </a:r>
                          <a:r>
                            <a:rPr lang="en-US" sz="1200" dirty="0">
                              <a:effectLst/>
                            </a:rPr>
                            <a:t>/h)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Ambient Dose (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µ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Sv/h)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Effective Dose (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µ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Sv/h)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07212476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ARMAS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2.8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4.1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8.5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13.1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17.7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1043304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NAIRAS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3.0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3.7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8.3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10.4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11.9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4580241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Difference (%)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8.27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-9.29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-2.35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-20.97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-33.05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0692371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008690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Median Dose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Si Dose (µGy/h)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Ti Dose (µGy/h)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Dose Eq. (µSv/h)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Ambient Dose (µSv/h)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Effective Dose (µSv/h)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681212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ARMAS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2.8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4.2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8.6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13.3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17.8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1585733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NAIRAS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3.1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3.8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8.0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10.5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11.9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3095403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Difference (%)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7.39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-9.62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-6.94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-21.14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-32.85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621707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A1679B4-E507-9654-F43E-5EE4D4C03E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9510012"/>
                  </p:ext>
                </p:extLst>
              </p:nvPr>
            </p:nvGraphicFramePr>
            <p:xfrm>
              <a:off x="2951274" y="3883734"/>
              <a:ext cx="6080760" cy="201168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58545">
                      <a:extLst>
                        <a:ext uri="{9D8B030D-6E8A-4147-A177-3AD203B41FA5}">
                          <a16:colId xmlns:a16="http://schemas.microsoft.com/office/drawing/2014/main" val="3456255701"/>
                        </a:ext>
                      </a:extLst>
                    </a:gridCol>
                    <a:gridCol w="1047750">
                      <a:extLst>
                        <a:ext uri="{9D8B030D-6E8A-4147-A177-3AD203B41FA5}">
                          <a16:colId xmlns:a16="http://schemas.microsoft.com/office/drawing/2014/main" val="2735806549"/>
                        </a:ext>
                      </a:extLst>
                    </a:gridCol>
                    <a:gridCol w="854075">
                      <a:extLst>
                        <a:ext uri="{9D8B030D-6E8A-4147-A177-3AD203B41FA5}">
                          <a16:colId xmlns:a16="http://schemas.microsoft.com/office/drawing/2014/main" val="3281590209"/>
                        </a:ext>
                      </a:extLst>
                    </a:gridCol>
                    <a:gridCol w="1040130">
                      <a:extLst>
                        <a:ext uri="{9D8B030D-6E8A-4147-A177-3AD203B41FA5}">
                          <a16:colId xmlns:a16="http://schemas.microsoft.com/office/drawing/2014/main" val="1786711703"/>
                        </a:ext>
                      </a:extLst>
                    </a:gridCol>
                    <a:gridCol w="1040130">
                      <a:extLst>
                        <a:ext uri="{9D8B030D-6E8A-4147-A177-3AD203B41FA5}">
                          <a16:colId xmlns:a16="http://schemas.microsoft.com/office/drawing/2014/main" val="1477441068"/>
                        </a:ext>
                      </a:extLst>
                    </a:gridCol>
                    <a:gridCol w="1040130">
                      <a:extLst>
                        <a:ext uri="{9D8B030D-6E8A-4147-A177-3AD203B41FA5}">
                          <a16:colId xmlns:a16="http://schemas.microsoft.com/office/drawing/2014/main" val="551742818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Mean Dose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Si Dose (µGy/h)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Ti Dose (µGy/h)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Dose Eq. (µ</a:t>
                          </a:r>
                          <a:r>
                            <a:rPr lang="en-US" sz="1200" dirty="0" err="1">
                              <a:effectLst/>
                            </a:rPr>
                            <a:t>Sv</a:t>
                          </a:r>
                          <a:r>
                            <a:rPr lang="en-US" sz="1200" dirty="0">
                              <a:effectLst/>
                            </a:rPr>
                            <a:t>/h)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387059" t="-13333" r="-102941" b="-47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84211" t="-13333" r="-2339" b="-47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2124762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ARMAS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2.8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4.1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8.5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13.1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17.7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10433049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NAIRAS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3.0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3.7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8.3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10.4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11.9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45802411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Difference (%)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8.27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-9.29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-2.35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-20.97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-33.05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06923714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0086908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Median Dose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Si Dose (µGy/h)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Ti Dose (µGy/h)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Dose Eq. (µSv/h)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Ambient Dose (µSv/h)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Effective Dose (µSv/h)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68121284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ARMAS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2.8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4.2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8.6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13.3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17.8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15857338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NAIRAS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3.1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3.8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8.0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10.5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11.9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30954034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Difference (%)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7.39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-9.62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-6.94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-21.14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-32.85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6217073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D26F364-BC4F-FE6E-9D17-9D42C09DEA01}"/>
              </a:ext>
            </a:extLst>
          </p:cNvPr>
          <p:cNvSpPr txBox="1"/>
          <p:nvPr/>
        </p:nvSpPr>
        <p:spPr>
          <a:xfrm>
            <a:off x="4278109" y="5987018"/>
            <a:ext cx="379943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Phoenix et al. (2024), Space Weather</a:t>
            </a:r>
          </a:p>
        </p:txBody>
      </p:sp>
    </p:spTree>
    <p:extLst>
      <p:ext uri="{BB962C8B-B14F-4D97-AF65-F5344CB8AC3E}">
        <p14:creationId xmlns:p14="http://schemas.microsoft.com/office/powerpoint/2010/main" val="4227098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BFFE9-6BDB-9F7F-CC7B-69163CF09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637" y="240838"/>
            <a:ext cx="10515600" cy="55815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NAIRAS/ARMAS ISS Comparison (Oct 6, 2022)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40BEF-74AF-C76B-186E-A1BAD28B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F38DB-953B-11EF-CEED-6177BA0ED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E1BC6-B0D8-AA1E-8369-56748DFE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12</a:t>
            </a:fld>
            <a:endParaRPr lang="en-US"/>
          </a:p>
        </p:txBody>
      </p:sp>
      <p:pic>
        <p:nvPicPr>
          <p:cNvPr id="7" name="Content Placeholder 8" descr="A picture containing shape&#10;&#10;Description automatically generated">
            <a:extLst>
              <a:ext uri="{FF2B5EF4-FFF2-40B4-BE49-F238E27FC236}">
                <a16:creationId xmlns:a16="http://schemas.microsoft.com/office/drawing/2014/main" id="{FB19C74C-1A3F-5263-1878-6754B2948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5" y="1287623"/>
            <a:ext cx="11307127" cy="267661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5B19AC-2930-5FCC-60F7-0A97F65D3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5" y="3964239"/>
            <a:ext cx="11307127" cy="239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D641B1-DD00-6D0F-12D0-AB8EF34C9536}"/>
              </a:ext>
            </a:extLst>
          </p:cNvPr>
          <p:cNvSpPr txBox="1"/>
          <p:nvPr/>
        </p:nvSpPr>
        <p:spPr>
          <a:xfrm>
            <a:off x="9715690" y="1090417"/>
            <a:ext cx="2003562" cy="36933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Trapped electrons?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B2AAC4-1E0B-9B66-8FB1-C8C177F3B743}"/>
              </a:ext>
            </a:extLst>
          </p:cNvPr>
          <p:cNvCxnSpPr>
            <a:stCxn id="10" idx="2"/>
          </p:cNvCxnSpPr>
          <p:nvPr/>
        </p:nvCxnSpPr>
        <p:spPr>
          <a:xfrm flipH="1">
            <a:off x="10212309" y="1459749"/>
            <a:ext cx="505162" cy="7472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65E59CA-9B47-D496-C9E6-F14C285DB27D}"/>
              </a:ext>
            </a:extLst>
          </p:cNvPr>
          <p:cNvSpPr txBox="1"/>
          <p:nvPr/>
        </p:nvSpPr>
        <p:spPr>
          <a:xfrm>
            <a:off x="8746690" y="4229817"/>
            <a:ext cx="2548583" cy="36933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Trapped electrons added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059EAF-77C2-B363-40C0-5D2179E71C2A}"/>
              </a:ext>
            </a:extLst>
          </p:cNvPr>
          <p:cNvCxnSpPr>
            <a:cxnSpLocks/>
          </p:cNvCxnSpPr>
          <p:nvPr/>
        </p:nvCxnSpPr>
        <p:spPr>
          <a:xfrm flipH="1">
            <a:off x="9715690" y="4599149"/>
            <a:ext cx="157983" cy="3238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043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371C8-782F-371C-D7BA-C84279FE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291" y="249717"/>
            <a:ext cx="10515600" cy="56703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NAIRAS/</a:t>
            </a:r>
            <a:r>
              <a:rPr lang="en-US" b="1" dirty="0" err="1">
                <a:solidFill>
                  <a:schemeClr val="bg1"/>
                </a:solidFill>
              </a:rPr>
              <a:t>Liulin</a:t>
            </a:r>
            <a:r>
              <a:rPr lang="en-US" b="1" dirty="0">
                <a:solidFill>
                  <a:schemeClr val="bg1"/>
                </a:solidFill>
              </a:rPr>
              <a:t> ISS Comparison (June 2015 SEP)</a:t>
            </a:r>
          </a:p>
        </p:txBody>
      </p:sp>
      <p:pic>
        <p:nvPicPr>
          <p:cNvPr id="8" name="Content Placeholder 7" descr="A picture containing text, writing implement, pencil, stationary&#10;&#10;Description automatically generated">
            <a:extLst>
              <a:ext uri="{FF2B5EF4-FFF2-40B4-BE49-F238E27FC236}">
                <a16:creationId xmlns:a16="http://schemas.microsoft.com/office/drawing/2014/main" id="{83267A9D-16B2-DFB3-B255-6D58E9112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8406" r="7337" b="4247"/>
          <a:stretch/>
        </p:blipFill>
        <p:spPr>
          <a:xfrm>
            <a:off x="678464" y="1526959"/>
            <a:ext cx="10577286" cy="414587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632EB-BD85-3961-5389-DCB333042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27406-2991-D744-33C1-E281676B4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B0DF7-2555-C269-906A-64C7E231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1AA681-B353-3174-0264-5D3FB41797D4}"/>
              </a:ext>
            </a:extLst>
          </p:cNvPr>
          <p:cNvSpPr txBox="1"/>
          <p:nvPr/>
        </p:nvSpPr>
        <p:spPr>
          <a:xfrm>
            <a:off x="3202382" y="1191312"/>
            <a:ext cx="55236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/>
              <a:t>Liulin</a:t>
            </a:r>
            <a:r>
              <a:rPr lang="en-US" b="1" dirty="0"/>
              <a:t> dosimeter outside ISS on ESA EXPOSE-R2 Platform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0825FF-03AB-408A-4EF5-7710941C59A8}"/>
              </a:ext>
            </a:extLst>
          </p:cNvPr>
          <p:cNvSpPr txBox="1"/>
          <p:nvPr/>
        </p:nvSpPr>
        <p:spPr>
          <a:xfrm>
            <a:off x="4628076" y="5689447"/>
            <a:ext cx="23543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Al Shielding: 0.8 g/cm</a:t>
            </a:r>
            <a:r>
              <a:rPr lang="en-US" b="1" baseline="30000" dirty="0"/>
              <a:t>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8443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025EA-DEC8-37FB-A084-E735487AC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08812"/>
            <a:ext cx="10515600" cy="58567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NAIRAS/REACH Comparisons </a:t>
            </a:r>
            <a:r>
              <a:rPr lang="en-US" b="1">
                <a:solidFill>
                  <a:schemeClr val="bg1"/>
                </a:solidFill>
              </a:rPr>
              <a:t>(2/10/2018)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0306E14-BCD0-1E7B-96AF-CAF4E8EA1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6" t="6899" r="9009" b="4443"/>
          <a:stretch/>
        </p:blipFill>
        <p:spPr>
          <a:xfrm>
            <a:off x="474469" y="1246380"/>
            <a:ext cx="11150862" cy="454327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75E77-5791-AE84-5484-3EDD6BFD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D20FC-4D7C-AA06-B3B0-371931D12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2A981-134F-1048-5791-EAA568666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1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368A8-2D2E-320B-8910-D94F8A033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127" y="231961"/>
            <a:ext cx="10515600" cy="56703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NAIRAS/BIRD Comparison on NASA EFT-1 Flight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D5BC2-755B-8A12-CA1B-00479C944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44" y="1262896"/>
            <a:ext cx="6041540" cy="488598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NASA Orion Exploration Flight Test-1 (EFT-1)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dirty="0"/>
              <a:t>Unmanned flight of NASA Orion Multi-Purpose Crew Vehicle (MPCV)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dirty="0"/>
              <a:t>Orbital inclination: 28.6 degree</a:t>
            </a:r>
          </a:p>
          <a:p>
            <a:r>
              <a:rPr lang="en-US" b="1" dirty="0"/>
              <a:t>Battery-operated Independent Radiation Detector (BIRD)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dirty="0"/>
              <a:t>Two BIRD active semiconductor detectors (called Left/Right): </a:t>
            </a:r>
            <a:r>
              <a:rPr lang="en-US" dirty="0" err="1"/>
              <a:t>Timepix</a:t>
            </a:r>
            <a:r>
              <a:rPr lang="en-US" dirty="0"/>
              <a:t> technology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dirty="0"/>
              <a:t>Data analysis algorithm converts dose in silicon to dose in water (proxy for tissue) </a:t>
            </a:r>
            <a:endParaRPr lang="en-US" b="1" dirty="0"/>
          </a:p>
          <a:p>
            <a:r>
              <a:rPr lang="en-US" b="1" dirty="0"/>
              <a:t>NAIRAS/BIRD Comparison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dirty="0"/>
              <a:t>NAIRAS underestimates BIRD by 60% in GCR region (before 14 UT) and TRP region (later than 14 UT)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dirty="0"/>
              <a:t>BIRD overestimates total flight dose of other onboard dosimeter systems by 20%. 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dirty="0"/>
              <a:t>Considering BIRD biased by 20%, NAIRAS underestimates BIRD by 40%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dirty="0"/>
              <a:t>NAIRAS uncertainty for GCR known to be within 30%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D9B93-3694-E4AC-888F-1D9D9729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5958B-1F37-2F43-8C67-7D08764D5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9B33D-FEC4-A7B0-95EB-B3429A88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15</a:t>
            </a:fld>
            <a:endParaRPr lang="en-US"/>
          </a:p>
        </p:txBody>
      </p:sp>
      <p:pic>
        <p:nvPicPr>
          <p:cNvPr id="7" name="Content Placeholder 8" descr="Chart, histogram&#10;&#10;Description automatically generated">
            <a:extLst>
              <a:ext uri="{FF2B5EF4-FFF2-40B4-BE49-F238E27FC236}">
                <a16:creationId xmlns:a16="http://schemas.microsoft.com/office/drawing/2014/main" id="{2DD0B3DC-DD4B-A7F5-0F5D-905DACFA6B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9" y="1074571"/>
            <a:ext cx="3993371" cy="2995028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5E9072F8-E42F-C3DC-A53C-746535C6C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21" y="4069599"/>
            <a:ext cx="3535834" cy="265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56EB-9F83-4D7B-9844-25F9D1017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61" y="-11427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Summary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279C4-A74B-41D0-8866-6AFA33466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53" y="1189610"/>
            <a:ext cx="10910656" cy="522888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New NAIRAS Real-Time Aviation Radiation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New dosimetric products at 20 km for military high-flyers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Under development: customized pilot interface  </a:t>
            </a:r>
            <a:r>
              <a:rPr lang="en-US" b="1" dirty="0"/>
              <a:t> </a:t>
            </a:r>
          </a:p>
          <a:p>
            <a:r>
              <a:rPr lang="en-US" b="1" dirty="0"/>
              <a:t>New NAIRAS </a:t>
            </a:r>
            <a:r>
              <a:rPr lang="en-US" b="1" dirty="0" err="1"/>
              <a:t>RoR</a:t>
            </a:r>
            <a:r>
              <a:rPr lang="en-US" b="1" dirty="0"/>
              <a:t> Capability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Global dosimetric run option: </a:t>
            </a:r>
            <a:r>
              <a:rPr lang="en-US" dirty="0"/>
              <a:t>context and situational awareness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Flight trajectory run option: </a:t>
            </a:r>
            <a:r>
              <a:rPr lang="en-US" dirty="0"/>
              <a:t>detailed human flight radiation exposure characterization, detailed comparisons with onboard dosimeters, provide inputs to radiation effects models to assess SEE in aircraft and spacecraft flight electronics</a:t>
            </a:r>
          </a:p>
          <a:p>
            <a:r>
              <a:rPr lang="en-US" b="1" dirty="0"/>
              <a:t>NAIRAS agrees with measurements to within 30% from 0-40 km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NAIRAS aircraft radiation validation</a:t>
            </a:r>
            <a:r>
              <a:rPr 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(Phoenix et al (2024), Space Weather)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ym typeface="Wingdings" panose="05000000000000000000" pitchFamily="2" charset="2"/>
              </a:rPr>
              <a:t>NASA Radiation Dosimetry Experiment (</a:t>
            </a:r>
            <a:r>
              <a:rPr lang="en-US" dirty="0" err="1">
                <a:sym typeface="Wingdings" panose="05000000000000000000" pitchFamily="2" charset="2"/>
              </a:rPr>
              <a:t>RaD</a:t>
            </a:r>
            <a:r>
              <a:rPr lang="en-US" dirty="0">
                <a:sym typeface="Wingdings" panose="05000000000000000000" pitchFamily="2" charset="2"/>
              </a:rPr>
              <a:t>-X) campaign: manuscript in preparation</a:t>
            </a:r>
            <a:endParaRPr lang="en-US" dirty="0"/>
          </a:p>
          <a:p>
            <a:r>
              <a:rPr lang="en-US" b="1" dirty="0"/>
              <a:t>NAIRAS comparisons with measurements in the space environment are encouraging (generally less than 60%)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ISS low-Earth orbit (LEO)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First SEP event validation is excellent (LEO)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NASA EFT-1 medium-Earth orbit (MEO)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NASA Artemis-1 Mission (cislunar)</a:t>
            </a:r>
          </a:p>
          <a:p>
            <a:r>
              <a:rPr lang="en-US" b="1" dirty="0"/>
              <a:t>SEP Dose Forecast Development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UMASEP-NAIRAS coupling for SEP proton spectrum forecast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Under development: preliminary results encouraging 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A63F5-3E74-4643-8267-E10B53FB6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1B8E7-CC35-4361-9321-5CB838C4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D7B7F-127D-4F65-A4FE-F2566F19C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66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F7257-B1C2-6FCB-7B21-ED03BD10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45" y="26644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Backup Slides</a:t>
            </a:r>
            <a:endParaRPr lang="en-US" sz="6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81D1F-148A-4CB1-240D-5FF59005C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9EEE0-1045-993B-0EAC-5A5B81411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35374-3A50-BDCF-516E-E07204B09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20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DF09-5FE1-5ABD-4137-72363CA7B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995" y="248246"/>
            <a:ext cx="10515600" cy="55549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 Development: Aviation Pilot Interface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5CC21-1765-DD8D-FD6E-BFE1F6EF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B50AE-1A53-2C89-3BC3-6C65D319A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9A252-DC8F-D880-56BE-7569719A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6BF5BE6-A67E-63D6-7A71-54BEF1F13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90" y="1904172"/>
            <a:ext cx="6233819" cy="3049655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58B4DFD-CDEC-9C91-9BD9-78561673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104" y="1960028"/>
            <a:ext cx="3534770" cy="32400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70D8BC-FFE7-2C87-8EF9-F03B2B1D527B}"/>
              </a:ext>
            </a:extLst>
          </p:cNvPr>
          <p:cNvSpPr txBox="1"/>
          <p:nvPr/>
        </p:nvSpPr>
        <p:spPr>
          <a:xfrm>
            <a:off x="838200" y="1181836"/>
            <a:ext cx="506171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Graphical and tabular output products from NAIRAS version 1 (ca. 2013). 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3E8A8-B4D4-CA9B-6281-D2A816E97CBE}"/>
              </a:ext>
            </a:extLst>
          </p:cNvPr>
          <p:cNvSpPr txBox="1"/>
          <p:nvPr/>
        </p:nvSpPr>
        <p:spPr>
          <a:xfrm>
            <a:off x="7006992" y="1249028"/>
            <a:ext cx="481031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Altitude variation of dose rate along aircraft flight from NAIRAS version 3 @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iSWA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9D14E-0233-0711-FB3B-2F7328CF4BD7}"/>
              </a:ext>
            </a:extLst>
          </p:cNvPr>
          <p:cNvSpPr txBox="1"/>
          <p:nvPr/>
        </p:nvSpPr>
        <p:spPr>
          <a:xfrm>
            <a:off x="191535" y="5054924"/>
            <a:ext cx="697665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Aviation Pilot Interface: Combine old and new features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dirty="0"/>
              <a:t>User input: city-pair location + depart/arrive datetime + cruise altitude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dirty="0"/>
              <a:t>Custom graphical/tabular output (similar to above)</a:t>
            </a:r>
          </a:p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dirty="0"/>
              <a:t>Flight levels at which ICAO dose threshold levels are exceeded </a:t>
            </a:r>
          </a:p>
        </p:txBody>
      </p:sp>
    </p:spTree>
    <p:extLst>
      <p:ext uri="{BB962C8B-B14F-4D97-AF65-F5344CB8AC3E}">
        <p14:creationId xmlns:p14="http://schemas.microsoft.com/office/powerpoint/2010/main" val="2504104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59747-CD45-CACE-C2F1-95A94DF6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759" y="205328"/>
            <a:ext cx="10631749" cy="72682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Jenn Gannon </a:t>
            </a:r>
            <a:r>
              <a:rPr lang="en-US" b="1" dirty="0" err="1">
                <a:solidFill>
                  <a:schemeClr val="bg1"/>
                </a:solidFill>
              </a:rPr>
              <a:t>Superstormof</a:t>
            </a:r>
            <a:r>
              <a:rPr lang="en-US" b="1" dirty="0">
                <a:solidFill>
                  <a:schemeClr val="bg1"/>
                </a:solidFill>
              </a:rPr>
              <a:t> 2024 (May 11-13)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9CED9-7C7E-931A-49B2-626B030E0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820CA-493B-33F3-9E88-E03F1A5D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A0631-8776-817C-3A0E-6317A8413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19</a:t>
            </a:fld>
            <a:endParaRPr lang="en-US"/>
          </a:p>
        </p:txBody>
      </p:sp>
      <p:pic>
        <p:nvPicPr>
          <p:cNvPr id="10" name="Effective40kmanimationv2">
            <a:hlinkClick r:id="" action="ppaction://media"/>
            <a:extLst>
              <a:ext uri="{FF2B5EF4-FFF2-40B4-BE49-F238E27FC236}">
                <a16:creationId xmlns:a16="http://schemas.microsoft.com/office/drawing/2014/main" id="{2529E1DE-79AD-C32A-94CC-CB2EF31B98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1519" y="1082351"/>
            <a:ext cx="5094612" cy="509461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CC5A9F-9C70-CCB9-473D-9E7222DC6875}"/>
              </a:ext>
            </a:extLst>
          </p:cNvPr>
          <p:cNvSpPr txBox="1"/>
          <p:nvPr/>
        </p:nvSpPr>
        <p:spPr>
          <a:xfrm>
            <a:off x="4206002" y="1164179"/>
            <a:ext cx="37784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NAIRAS Effective Dose Rates at 40 km</a:t>
            </a:r>
          </a:p>
        </p:txBody>
      </p:sp>
    </p:spTree>
    <p:extLst>
      <p:ext uri="{BB962C8B-B14F-4D97-AF65-F5344CB8AC3E}">
        <p14:creationId xmlns:p14="http://schemas.microsoft.com/office/powerpoint/2010/main" val="158254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D3EC-E796-2E4E-4359-4B4074133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903" y="249716"/>
            <a:ext cx="10515600" cy="5936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Projects/Team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9159A-8087-86DE-0CD5-031DCA8C9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6330"/>
            <a:ext cx="10515600" cy="476160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Commercial Crew Program (CCP) Post-Flight Reference Radiation Environments (NESC) </a:t>
            </a:r>
          </a:p>
          <a:p>
            <a:pPr lvl="1"/>
            <a:r>
              <a:rPr lang="en-US" b="1" dirty="0"/>
              <a:t>NASA </a:t>
            </a:r>
            <a:r>
              <a:rPr lang="en-US" b="1" dirty="0" err="1"/>
              <a:t>LaRC</a:t>
            </a:r>
            <a:r>
              <a:rPr lang="en-US" b="1" dirty="0"/>
              <a:t>: </a:t>
            </a:r>
            <a:r>
              <a:rPr lang="en-US" dirty="0"/>
              <a:t>Chris Mertens, Guillaume Gronoff, Daniel Phoenix</a:t>
            </a:r>
          </a:p>
          <a:p>
            <a:pPr lvl="1"/>
            <a:r>
              <a:rPr lang="en-US" b="1" dirty="0"/>
              <a:t>NASA Marshall Space Flight Center: </a:t>
            </a:r>
            <a:r>
              <a:rPr lang="en-US" dirty="0"/>
              <a:t>Joe Minow and Emily Willis</a:t>
            </a:r>
          </a:p>
          <a:p>
            <a:pPr lvl="1"/>
            <a:r>
              <a:rPr lang="en-US" b="1" dirty="0"/>
              <a:t>NASA Kennedy Space Center: </a:t>
            </a:r>
            <a:r>
              <a:rPr lang="en-US" dirty="0"/>
              <a:t>Janessa Buhler</a:t>
            </a:r>
          </a:p>
          <a:p>
            <a:pPr lvl="1"/>
            <a:r>
              <a:rPr lang="en-US" b="1" dirty="0"/>
              <a:t>Jet Propulsion Laboratory : </a:t>
            </a:r>
            <a:r>
              <a:rPr lang="en-US" dirty="0"/>
              <a:t>Insoo Jun</a:t>
            </a:r>
          </a:p>
          <a:p>
            <a:pPr lvl="1"/>
            <a:r>
              <a:rPr lang="en-US" b="1" dirty="0"/>
              <a:t>Community Coordinated Modeling Center (CCMC): </a:t>
            </a:r>
            <a:r>
              <a:rPr lang="en-US" dirty="0"/>
              <a:t>Yihua Zheng </a:t>
            </a:r>
            <a:r>
              <a:rPr lang="en-US" b="1" dirty="0"/>
              <a:t> </a:t>
            </a:r>
            <a:r>
              <a:rPr lang="en-US" dirty="0"/>
              <a:t>and Maksym Petrenko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NAIRAS Model Advancements in Nowcasting and Forecasting Aviation Radiation (NASA SWO2R2O)</a:t>
            </a:r>
          </a:p>
          <a:p>
            <a:pPr lvl="1"/>
            <a:r>
              <a:rPr lang="en-US" b="1" dirty="0"/>
              <a:t>NASA Langley Research Center (</a:t>
            </a:r>
            <a:r>
              <a:rPr lang="en-US" b="1" dirty="0" err="1"/>
              <a:t>LaRC</a:t>
            </a:r>
            <a:r>
              <a:rPr lang="en-US" b="1" dirty="0"/>
              <a:t>): </a:t>
            </a:r>
            <a:r>
              <a:rPr lang="en-US" dirty="0"/>
              <a:t>Chris Mertens, Guillaume Gronoff, Daniel Phoenix</a:t>
            </a:r>
          </a:p>
          <a:p>
            <a:pPr lvl="1"/>
            <a:r>
              <a:rPr lang="en-US" b="1" dirty="0"/>
              <a:t>CCMC: </a:t>
            </a:r>
            <a:r>
              <a:rPr lang="en-US" dirty="0"/>
              <a:t>Yihua Zheng and Chinwe Didigu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D5EC0-D716-4CA1-4F04-117ABD35F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45C98-2692-335A-B3FB-D63546F2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537E7-F8B4-FD94-D203-ED497480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15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44331-D28D-2459-C697-235196A5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537" y="176786"/>
            <a:ext cx="10515600" cy="65105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GOES Integral Flux Measurements (May 2024)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0C766594-CDFF-513F-4794-F8FBB1ABA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9527" r="8688" b="4472"/>
          <a:stretch/>
        </p:blipFill>
        <p:spPr>
          <a:xfrm>
            <a:off x="497473" y="1491450"/>
            <a:ext cx="11337334" cy="447434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9D9F5-7932-0913-B422-9BAA3D7D2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77E36-BDCF-7961-714B-9EB9754FC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C50F7-2041-7AE6-4E35-C6809C4B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83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67FF5-2B62-459A-91D8-15E76335A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421" y="96610"/>
            <a:ext cx="10515600" cy="75132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NAIRAS Validation @ 0-40 km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1722E-2ADB-4003-9975-50FB8EF3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88EFF-C411-43B3-8BC9-4A5E482B2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88D86-8FA3-43CE-84DB-DDB7535A7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DB8FD7FC-3DD3-45D2-9164-2E99ABA8D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 t="8233" r="7752" b="7700"/>
          <a:stretch/>
        </p:blipFill>
        <p:spPr>
          <a:xfrm>
            <a:off x="951571" y="1331650"/>
            <a:ext cx="3151766" cy="2488949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C3E54A4E-9DE2-4AE4-BAEB-BD7055F250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t="8538" r="7988" b="7853"/>
          <a:stretch/>
        </p:blipFill>
        <p:spPr>
          <a:xfrm>
            <a:off x="1009932" y="4076249"/>
            <a:ext cx="2991211" cy="2359447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DB963419-31A0-4C0D-9550-7521074EEF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t="8744" r="7752" b="8005"/>
          <a:stretch/>
        </p:blipFill>
        <p:spPr>
          <a:xfrm>
            <a:off x="8094392" y="4076249"/>
            <a:ext cx="3086100" cy="23594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CAFF0E-7CEB-49F4-8F25-83368B108D83}"/>
              </a:ext>
            </a:extLst>
          </p:cNvPr>
          <p:cNvSpPr txBox="1"/>
          <p:nvPr/>
        </p:nvSpPr>
        <p:spPr>
          <a:xfrm>
            <a:off x="654322" y="1039975"/>
            <a:ext cx="382059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/>
              <a:t>RaD</a:t>
            </a:r>
            <a:r>
              <a:rPr lang="en-US" sz="1200" b="1" dirty="0"/>
              <a:t>-X Region A: 21 km &lt; Z &lt; 27 km; Region B: Z &gt;32.5 km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87E56D-1189-4B7B-8EE3-C801247EEB33}"/>
              </a:ext>
            </a:extLst>
          </p:cNvPr>
          <p:cNvSpPr txBox="1"/>
          <p:nvPr/>
        </p:nvSpPr>
        <p:spPr>
          <a:xfrm>
            <a:off x="1573455" y="3787565"/>
            <a:ext cx="198323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/>
              <a:t>RaD</a:t>
            </a:r>
            <a:r>
              <a:rPr lang="en-US" sz="1200" b="1" dirty="0"/>
              <a:t>-X ER-2: Z = 17km, 20km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2EDE00-53FB-4C67-BF38-3CED7919DF9B}"/>
              </a:ext>
            </a:extLst>
          </p:cNvPr>
          <p:cNvSpPr txBox="1"/>
          <p:nvPr/>
        </p:nvSpPr>
        <p:spPr>
          <a:xfrm>
            <a:off x="8466190" y="1094771"/>
            <a:ext cx="231960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US Corporate Aircraft: EINN-KBDL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94281F-A836-4586-8883-6F8269C067F2}"/>
              </a:ext>
            </a:extLst>
          </p:cNvPr>
          <p:cNvSpPr txBox="1"/>
          <p:nvPr/>
        </p:nvSpPr>
        <p:spPr>
          <a:xfrm>
            <a:off x="8440737" y="3763879"/>
            <a:ext cx="245772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/>
              <a:t>RaD</a:t>
            </a:r>
            <a:r>
              <a:rPr lang="en-US" sz="1200" b="1" dirty="0"/>
              <a:t>-X CSBF Chase Plane: Z = 6.6 km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1AD924B9-4C39-47C6-A979-FC5A405FDA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r="4369"/>
          <a:stretch/>
        </p:blipFill>
        <p:spPr>
          <a:xfrm>
            <a:off x="8091469" y="1397858"/>
            <a:ext cx="3151767" cy="2348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9BED1D-5664-88EA-C9D7-AB9A7839C86F}"/>
              </a:ext>
            </a:extLst>
          </p:cNvPr>
          <p:cNvSpPr txBox="1"/>
          <p:nvPr/>
        </p:nvSpPr>
        <p:spPr>
          <a:xfrm>
            <a:off x="4246438" y="1622201"/>
            <a:ext cx="3596814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US" b="1" dirty="0"/>
              <a:t>Legend</a:t>
            </a:r>
          </a:p>
          <a:p>
            <a:pPr marL="365760" lvl="2" indent="-182880">
              <a:buFont typeface="Courier New" panose="02070309020205020404" pitchFamily="49" charset="0"/>
              <a:buChar char="o"/>
            </a:pPr>
            <a:r>
              <a:rPr lang="en-US" dirty="0"/>
              <a:t>NASA Radiation </a:t>
            </a:r>
          </a:p>
          <a:p>
            <a:pPr marL="182880" lvl="2"/>
            <a:r>
              <a:rPr lang="en-US" dirty="0"/>
              <a:t>    Dosimetry Experiment (</a:t>
            </a:r>
            <a:r>
              <a:rPr lang="en-US" dirty="0" err="1"/>
              <a:t>RaD</a:t>
            </a:r>
            <a:r>
              <a:rPr lang="en-US" dirty="0"/>
              <a:t>-X)</a:t>
            </a:r>
          </a:p>
          <a:p>
            <a:pPr marL="468630" lvl="2" indent="-285750">
              <a:buFont typeface="Courier New" panose="02070309020205020404" pitchFamily="49" charset="0"/>
              <a:buChar char="o"/>
            </a:pPr>
            <a:r>
              <a:rPr lang="en-US" dirty="0"/>
              <a:t>Automated Radiation Measurements for Aerospace Safety (ARMAS) semiconductor dosimeter </a:t>
            </a:r>
          </a:p>
          <a:p>
            <a:pPr marL="468630" lvl="2" indent="-285750">
              <a:buFont typeface="Courier New" panose="02070309020205020404" pitchFamily="49" charset="0"/>
              <a:buChar char="o"/>
            </a:pPr>
            <a:r>
              <a:rPr lang="en-US" dirty="0"/>
              <a:t>Columbia Scientific Balloon Facility (CSBF)</a:t>
            </a:r>
          </a:p>
          <a:p>
            <a:pPr marL="468630" lvl="2" indent="-285750">
              <a:buFont typeface="Courier New" panose="02070309020205020404" pitchFamily="49" charset="0"/>
              <a:buChar char="o"/>
            </a:pPr>
            <a:r>
              <a:rPr lang="en-US" dirty="0"/>
              <a:t>Tissue equivalent proportional counter (TEPC)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b="1" dirty="0"/>
              <a:t>Absorbed dose rate comparisons</a:t>
            </a:r>
          </a:p>
          <a:p>
            <a:pPr marL="560070" lvl="1" indent="-285750">
              <a:buFont typeface="Courier New" panose="02070309020205020404" pitchFamily="49" charset="0"/>
              <a:buChar char="o"/>
            </a:pPr>
            <a:r>
              <a:rPr lang="en-US" dirty="0"/>
              <a:t>Tissue (top left, bottom left, bottom right)</a:t>
            </a:r>
          </a:p>
          <a:p>
            <a:pPr marL="560070" lvl="1" indent="-285750">
              <a:buFont typeface="Courier New" panose="02070309020205020404" pitchFamily="49" charset="0"/>
              <a:buChar char="o"/>
            </a:pPr>
            <a:r>
              <a:rPr lang="en-US" dirty="0"/>
              <a:t>Silicon (top right)</a:t>
            </a:r>
          </a:p>
          <a:p>
            <a:pPr marL="560070" lvl="1" indent="-285750">
              <a:buFont typeface="Courier New" panose="02070309020205020404" pitchFamily="49" charset="0"/>
              <a:buChar char="o"/>
            </a:pPr>
            <a:r>
              <a:rPr lang="en-US" b="1" dirty="0"/>
              <a:t>Agreement within 30%</a:t>
            </a:r>
          </a:p>
        </p:txBody>
      </p:sp>
    </p:spTree>
    <p:extLst>
      <p:ext uri="{BB962C8B-B14F-4D97-AF65-F5344CB8AC3E}">
        <p14:creationId xmlns:p14="http://schemas.microsoft.com/office/powerpoint/2010/main" val="1952893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22E65-62FD-44DF-9812-3D388498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559" y="-16753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Geomagnetic Cutoff Rigidity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B583D-BF28-4B65-9E87-4722686BA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5208" y="1251751"/>
            <a:ext cx="5763643" cy="546972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Based on CISM-Dartmouth model with TS05 magnetospheric B-field </a:t>
            </a:r>
            <a:r>
              <a:rPr lang="en-US" dirty="0"/>
              <a:t>(</a:t>
            </a:r>
            <a:r>
              <a:rPr lang="en-US" i="1" dirty="0"/>
              <a:t>Kress et al., 2010</a:t>
            </a:r>
            <a:r>
              <a:rPr lang="en-US" dirty="0"/>
              <a:t>)</a:t>
            </a:r>
          </a:p>
          <a:p>
            <a:r>
              <a:rPr lang="en-US" b="1" dirty="0"/>
              <a:t>Added multiple magnetospheric B-field selection capability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TS05 </a:t>
            </a:r>
            <a:r>
              <a:rPr lang="en-US" b="1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parameterized by solar wind quantities, interplanetary magnetic field (IMF), SYM-H/</a:t>
            </a:r>
            <a:r>
              <a:rPr lang="en-US" dirty="0" err="1">
                <a:sym typeface="Wingdings" panose="05000000000000000000" pitchFamily="2" charset="2"/>
              </a:rPr>
              <a:t>Dst</a:t>
            </a:r>
            <a:r>
              <a:rPr lang="en-US" dirty="0">
                <a:sym typeface="Wingdings" panose="05000000000000000000" pitchFamily="2" charset="2"/>
              </a:rPr>
              <a:t>, and other derivative solar wind quantities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sym typeface="Wingdings" panose="05000000000000000000" pitchFamily="2" charset="2"/>
              </a:rPr>
              <a:t>T89 </a:t>
            </a:r>
            <a:r>
              <a:rPr lang="en-US" dirty="0">
                <a:sym typeface="Wingdings" panose="05000000000000000000" pitchFamily="2" charset="2"/>
              </a:rPr>
              <a:t> parameterized by the planetary K-index (</a:t>
            </a:r>
            <a:r>
              <a:rPr lang="en-US" dirty="0" err="1">
                <a:sym typeface="Wingdings" panose="05000000000000000000" pitchFamily="2" charset="2"/>
              </a:rPr>
              <a:t>Kp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  <a:p>
            <a:r>
              <a:rPr lang="en-US" b="1" dirty="0"/>
              <a:t>The TS05 better represents magnetospheric responses to interplanetary disturbances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but real-time solar wind parameters available from ACE/DSCOVR 1995+</a:t>
            </a:r>
          </a:p>
          <a:p>
            <a:r>
              <a:rPr lang="en-US" b="1" dirty="0"/>
              <a:t>Benefits of T89 option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NAIRAS can simulate any historical solar-geomagnetic storm event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Extend/enhance validation capabilities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Provide initial step in forecasting cutoff via </a:t>
            </a:r>
            <a:r>
              <a:rPr lang="en-US" dirty="0" err="1"/>
              <a:t>Kp</a:t>
            </a:r>
            <a:r>
              <a:rPr lang="en-US" dirty="0"/>
              <a:t>-parameter forecast   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F1B4E-D871-442F-8090-EB81B8505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D4E04-D800-4BB5-8B6A-BB7026AD5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E4272-6F11-477F-8E39-A8BC77E4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22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FDF7AC-C34A-4DF5-82B0-428DE9061FDB}"/>
              </a:ext>
            </a:extLst>
          </p:cNvPr>
          <p:cNvSpPr txBox="1"/>
          <p:nvPr/>
        </p:nvSpPr>
        <p:spPr>
          <a:xfrm>
            <a:off x="7010396" y="1278378"/>
            <a:ext cx="3676327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Halloween 2003 Geomagnetic Storm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8A21DF-7769-49CF-8108-061B323B7A91}"/>
              </a:ext>
            </a:extLst>
          </p:cNvPr>
          <p:cNvSpPr txBox="1"/>
          <p:nvPr/>
        </p:nvSpPr>
        <p:spPr>
          <a:xfrm>
            <a:off x="6652037" y="4811689"/>
            <a:ext cx="4593013" cy="7386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Top Right</a:t>
            </a:r>
            <a:r>
              <a:rPr lang="en-US" sz="1400" dirty="0"/>
              <a:t>: Largest suppression of cutoff (~1 GV) (open-closed field boundary) occurs in dusk sector due to max build-up of partial ring current in TS05 (IMF </a:t>
            </a:r>
            <a:r>
              <a:rPr lang="en-US" sz="1400" dirty="0" err="1"/>
              <a:t>Bz</a:t>
            </a:r>
            <a:r>
              <a:rPr lang="en-US" sz="1400" dirty="0"/>
              <a:t> dependent)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D8575E-CA4C-410D-B416-E9DD1C83EE7E}"/>
              </a:ext>
            </a:extLst>
          </p:cNvPr>
          <p:cNvSpPr txBox="1">
            <a:spLocks noChangeAspect="1"/>
          </p:cNvSpPr>
          <p:nvPr/>
        </p:nvSpPr>
        <p:spPr>
          <a:xfrm>
            <a:off x="6652038" y="5646198"/>
            <a:ext cx="4593012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Bottom Left</a:t>
            </a:r>
            <a:r>
              <a:rPr lang="en-US" sz="1400" dirty="0"/>
              <a:t>: T89 doesn’t well represent max cutoff </a:t>
            </a:r>
          </a:p>
          <a:p>
            <a:r>
              <a:rPr lang="en-US" sz="1400" dirty="0"/>
              <a:t>suppression and cutoff in dusk sector      </a:t>
            </a:r>
          </a:p>
        </p:txBody>
      </p:sp>
      <p:pic>
        <p:nvPicPr>
          <p:cNvPr id="1026" name="Picture 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17DEB5B-A807-4B7C-B5CC-5B750A1B5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91" y="1696332"/>
            <a:ext cx="4641384" cy="309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988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BD65-884B-E82D-1C31-862613A0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392" y="214205"/>
            <a:ext cx="10515600" cy="65580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NAIRAS SEP Spectral 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288FE-94BE-7A9B-D6E7-D062E75BF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374" y="1315616"/>
            <a:ext cx="5704643" cy="504073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Protons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dirty="0"/>
              <a:t>Fit spectrum to GOES integral proton flux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dirty="0"/>
              <a:t>Fit four functional forms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dirty="0"/>
              <a:t>Choose solution with minimum chi-square </a:t>
            </a:r>
          </a:p>
          <a:p>
            <a:r>
              <a:rPr lang="en-US" b="1" dirty="0"/>
              <a:t>Alpha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dirty="0"/>
              <a:t>Retain proton spectral shape from previous step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dirty="0"/>
              <a:t>Scale proton spectrum by optimal normalization factor using GOES alpha differential flux </a:t>
            </a:r>
          </a:p>
          <a:p>
            <a:r>
              <a:rPr lang="en-US" b="1" dirty="0"/>
              <a:t>Heavy-Ion (Z &gt; 2)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dirty="0"/>
              <a:t>Scale alpha spectrum from previous step using element/alpha abundance ratios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i="1" u="sng" dirty="0"/>
              <a:t>Major heavy-ion abundance ratios</a:t>
            </a:r>
            <a:r>
              <a:rPr lang="en-US" dirty="0"/>
              <a:t>: using GOES alpha and ACE Solar Isotope Spectrometer (SIS) element flux measurements (</a:t>
            </a:r>
            <a:r>
              <a:rPr lang="en-US" dirty="0" err="1"/>
              <a:t>Xapsos</a:t>
            </a:r>
            <a:r>
              <a:rPr lang="en-US" dirty="0"/>
              <a:t> et al., 2007)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i="1" u="sng" dirty="0"/>
              <a:t>Minor heavy-ion abundance ratios</a:t>
            </a:r>
            <a:r>
              <a:rPr lang="en-US" dirty="0"/>
              <a:t>: using ACE/SIS and International Sun-Earth Explorer-3 (ISEE-3) element flux measurements  (</a:t>
            </a:r>
            <a:r>
              <a:rPr lang="en-US" dirty="0" err="1"/>
              <a:t>Reames</a:t>
            </a:r>
            <a:r>
              <a:rPr lang="en-US" dirty="0"/>
              <a:t>, 1998)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i="1" u="sng" dirty="0"/>
              <a:t>Remaining heavy-ion abundance ratios</a:t>
            </a:r>
            <a:r>
              <a:rPr lang="en-US" dirty="0"/>
              <a:t>: using </a:t>
            </a:r>
            <a:r>
              <a:rPr lang="en-US" dirty="0" err="1"/>
              <a:t>photospheric</a:t>
            </a:r>
            <a:r>
              <a:rPr lang="en-US" dirty="0"/>
              <a:t> emission measurements with a scale factor of 4 if the first ionizing potential is less than 10 eV (</a:t>
            </a:r>
            <a:r>
              <a:rPr lang="en-US" dirty="0" err="1"/>
              <a:t>Grevesse</a:t>
            </a:r>
            <a:r>
              <a:rPr lang="en-US" dirty="0"/>
              <a:t>, 2019)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66FC7-7040-7600-7CAF-231739C1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5A356-AEA9-C639-0E39-2747767B8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E715F-88EE-185D-9E1F-C7C8F882F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23</a:t>
            </a:fld>
            <a:endParaRPr lang="en-US"/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D609AFC2-B3E9-C3F6-7974-82EF1637CB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r="6544"/>
          <a:stretch/>
        </p:blipFill>
        <p:spPr>
          <a:xfrm>
            <a:off x="6314985" y="1427588"/>
            <a:ext cx="5148550" cy="36952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3C0261-346E-481D-AA72-B51E6C43B46F}"/>
              </a:ext>
            </a:extLst>
          </p:cNvPr>
          <p:cNvSpPr txBox="1"/>
          <p:nvPr/>
        </p:nvSpPr>
        <p:spPr>
          <a:xfrm>
            <a:off x="6411384" y="5140463"/>
            <a:ext cx="5285417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SEP proton spectrum fit to GOES integral proton flux. GOES differential proton flux shown for comparison.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31CE5A-EAFB-4E17-FE13-1B84DFDEB910}"/>
              </a:ext>
            </a:extLst>
          </p:cNvPr>
          <p:cNvSpPr txBox="1"/>
          <p:nvPr/>
        </p:nvSpPr>
        <p:spPr>
          <a:xfrm>
            <a:off x="6411384" y="5770437"/>
            <a:ext cx="5285417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SEP spectra fit to GOES 5-min data. Fluence is 5-min fitted-spectra summed over event.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229F06-5467-974E-4F82-F105D187F827}"/>
              </a:ext>
            </a:extLst>
          </p:cNvPr>
          <p:cNvSpPr txBox="1"/>
          <p:nvPr/>
        </p:nvSpPr>
        <p:spPr>
          <a:xfrm>
            <a:off x="7478025" y="1161553"/>
            <a:ext cx="30675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Bastille Day SEP Event Fluence</a:t>
            </a:r>
          </a:p>
        </p:txBody>
      </p:sp>
    </p:spTree>
    <p:extLst>
      <p:ext uri="{BB962C8B-B14F-4D97-AF65-F5344CB8AC3E}">
        <p14:creationId xmlns:p14="http://schemas.microsoft.com/office/powerpoint/2010/main" val="2617470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8A34B-3117-4212-A70B-46F27E0AF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759" y="231960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SEP Heavy-Ion Effective Dose in LEO (ISS-like)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C873-0492-61E8-8BD5-6B5F885BA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9A6F0-1910-D44C-7D3B-EB50DFFE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3DA7-95A8-9CD0-5CBA-76ACCD2A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FFC4E-93CA-AEBD-C85F-213107C0752D}"/>
              </a:ext>
            </a:extLst>
          </p:cNvPr>
          <p:cNvSpPr txBox="1"/>
          <p:nvPr/>
        </p:nvSpPr>
        <p:spPr>
          <a:xfrm>
            <a:off x="918837" y="4814702"/>
            <a:ext cx="105156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Event Selection</a:t>
            </a:r>
            <a:r>
              <a:rPr lang="en-US" dirty="0"/>
              <a:t>: 10 largest SEP events with respect to free-space event dose (Minow et al., Space weather architecture options to support human and robotic deep space exploration, NASA Langley Research Center, Hampton, VA, USA, Tech. Mem. TM/2020-5000837, Apr. 2020.)</a:t>
            </a:r>
          </a:p>
          <a:p>
            <a:r>
              <a:rPr lang="en-US" b="1" dirty="0"/>
              <a:t>Take Away 1</a:t>
            </a:r>
            <a:r>
              <a:rPr lang="en-US" dirty="0"/>
              <a:t>: 4 of 10 events SEP heavy-ions increase effective dose by &gt; ~ 40% (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/>
              <a:t>) at 50 g/cm</a:t>
            </a:r>
            <a:r>
              <a:rPr lang="en-US" baseline="30000" dirty="0"/>
              <a:t>2 </a:t>
            </a:r>
            <a:endParaRPr lang="en-US" dirty="0"/>
          </a:p>
          <a:p>
            <a:r>
              <a:rPr lang="en-US" b="1" dirty="0"/>
              <a:t>Take Away 2</a:t>
            </a:r>
            <a:r>
              <a:rPr lang="en-US" dirty="0"/>
              <a:t>: Nearly all events SEP heavy-ions increase effective dose by factor 2-3 at 2 g/cm</a:t>
            </a:r>
            <a:r>
              <a:rPr lang="en-US" baseline="30000" dirty="0"/>
              <a:t>2</a:t>
            </a:r>
            <a:r>
              <a:rPr lang="en-US" dirty="0"/>
              <a:t> (EVA)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A3545AA-4356-3B09-79AE-E08FA40D8B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4313" y="1110478"/>
          <a:ext cx="8757505" cy="3967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56042" imgH="3001301" progId="Word.Document.12">
                  <p:embed/>
                </p:oleObj>
              </mc:Choice>
              <mc:Fallback>
                <p:oleObj name="Document" r:id="rId2" imgW="5956042" imgH="3001301" progId="Word.Documen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A3545AA-4356-3B09-79AE-E08FA40D8B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64313" y="1110478"/>
                        <a:ext cx="8757505" cy="3967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6244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F57D-9545-8AB8-1DDE-660B0C16B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867" y="204186"/>
            <a:ext cx="10515600" cy="75460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SEP Heavy-Ion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13119-ABCE-DF9B-0DE0-97EA29666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FD5F6-4E1D-3492-D3BD-8940E0A9F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5A5AB-A928-8E8D-CC2A-56FCBE863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25</a:t>
            </a:fld>
            <a:endParaRPr lang="en-US"/>
          </a:p>
        </p:txBody>
      </p:sp>
      <p:pic>
        <p:nvPicPr>
          <p:cNvPr id="7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462D4ABA-BE3B-BA89-E69B-BB498003D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t="8873" r="7070" b="8253"/>
          <a:stretch/>
        </p:blipFill>
        <p:spPr>
          <a:xfrm>
            <a:off x="2297337" y="1119674"/>
            <a:ext cx="7154570" cy="5267794"/>
          </a:xfrm>
        </p:spPr>
      </p:pic>
    </p:spTree>
    <p:extLst>
      <p:ext uri="{BB962C8B-B14F-4D97-AF65-F5344CB8AC3E}">
        <p14:creationId xmlns:p14="http://schemas.microsoft.com/office/powerpoint/2010/main" val="1842799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DECC6-9982-0CE8-8B78-30F8FFE00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169" y="63285"/>
            <a:ext cx="10515600" cy="84223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NAIRAS LEO LET: Halloween 2003 SEP Event</a:t>
            </a:r>
          </a:p>
        </p:txBody>
      </p:sp>
      <p:pic>
        <p:nvPicPr>
          <p:cNvPr id="9" name="Content Placeholder 8" descr="Chart&#10;&#10;Description automatically generated">
            <a:extLst>
              <a:ext uri="{FF2B5EF4-FFF2-40B4-BE49-F238E27FC236}">
                <a16:creationId xmlns:a16="http://schemas.microsoft.com/office/drawing/2014/main" id="{16579C37-F661-269D-C1A0-7CE2236906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1507" r="6183" b="5370"/>
          <a:stretch/>
        </p:blipFill>
        <p:spPr>
          <a:xfrm>
            <a:off x="453356" y="1644623"/>
            <a:ext cx="5246108" cy="4196886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E3B6B-5498-5A57-C52F-6A78F69C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FBF2E6-DF04-B342-433D-E4C6FE254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39F81-1475-177D-1D7D-4AE70058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26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1AAE28-7AF0-44B7-5877-3B21881D26A7}"/>
              </a:ext>
            </a:extLst>
          </p:cNvPr>
          <p:cNvSpPr txBox="1"/>
          <p:nvPr/>
        </p:nvSpPr>
        <p:spPr>
          <a:xfrm>
            <a:off x="3656859" y="1574061"/>
            <a:ext cx="48472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Nov 02, 2003 16:00 UT - Nov 03, 2003 16:00 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85AD9B-CE64-3FCB-04A6-EE0B73F2E7A8}"/>
              </a:ext>
            </a:extLst>
          </p:cNvPr>
          <p:cNvSpPr txBox="1"/>
          <p:nvPr/>
        </p:nvSpPr>
        <p:spPr>
          <a:xfrm>
            <a:off x="5100841" y="5915597"/>
            <a:ext cx="21723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Al Shielding: 4 g/cm</a:t>
            </a:r>
            <a:r>
              <a:rPr lang="en-US" b="1" baseline="30000" dirty="0"/>
              <a:t>2</a:t>
            </a:r>
          </a:p>
        </p:txBody>
      </p:sp>
      <p:pic>
        <p:nvPicPr>
          <p:cNvPr id="8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6B959B44-6C03-D563-CBAF-ADCCB58BF4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8085" r="5852" b="7070"/>
          <a:stretch/>
        </p:blipFill>
        <p:spPr>
          <a:xfrm>
            <a:off x="6136688" y="2050452"/>
            <a:ext cx="5181600" cy="379516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38EBA3-F7EB-81DF-B849-FA401894BC15}"/>
              </a:ext>
            </a:extLst>
          </p:cNvPr>
          <p:cNvSpPr txBox="1"/>
          <p:nvPr/>
        </p:nvSpPr>
        <p:spPr>
          <a:xfrm>
            <a:off x="3972117" y="1130641"/>
            <a:ext cx="38908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Differential and Integral LET Quantities</a:t>
            </a:r>
          </a:p>
        </p:txBody>
      </p:sp>
    </p:spTree>
    <p:extLst>
      <p:ext uri="{BB962C8B-B14F-4D97-AF65-F5344CB8AC3E}">
        <p14:creationId xmlns:p14="http://schemas.microsoft.com/office/powerpoint/2010/main" val="2240305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F5E2D-F05C-4E4F-A6C0-A525E1B52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02" y="133245"/>
            <a:ext cx="10515600" cy="68915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Dec 2006 SEP Events: ISS Radiation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0C1AE-4332-4252-976C-F289436D0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68021-A123-4227-B6BC-0EA141A2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B9B33-231C-441E-A9C3-B949BE3A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27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D6A068-82B9-4915-A485-E347A73284F2}"/>
              </a:ext>
            </a:extLst>
          </p:cNvPr>
          <p:cNvSpPr txBox="1"/>
          <p:nvPr/>
        </p:nvSpPr>
        <p:spPr>
          <a:xfrm>
            <a:off x="2865620" y="3576203"/>
            <a:ext cx="230223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/>
              <a:t>Al Shielding: 50 g/cm</a:t>
            </a:r>
            <a:r>
              <a:rPr lang="en-US" sz="1000" b="1" baseline="30000" dirty="0"/>
              <a:t>2 </a:t>
            </a:r>
            <a:r>
              <a:rPr lang="en-US" sz="1000" b="1" dirty="0"/>
              <a:t> (internal vehicle)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A3F178-210B-4F8B-8B06-A54B443FC383}"/>
              </a:ext>
            </a:extLst>
          </p:cNvPr>
          <p:cNvSpPr txBox="1"/>
          <p:nvPr/>
        </p:nvSpPr>
        <p:spPr>
          <a:xfrm>
            <a:off x="7432371" y="3564697"/>
            <a:ext cx="162897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/>
              <a:t>Al Shielding: 2 g/cm</a:t>
            </a:r>
            <a:r>
              <a:rPr lang="en-US" sz="1000" b="1" baseline="30000" dirty="0"/>
              <a:t>2 </a:t>
            </a:r>
            <a:r>
              <a:rPr lang="en-US" sz="1000" b="1" dirty="0"/>
              <a:t> (EVA)</a:t>
            </a:r>
            <a:endParaRPr lang="en-US" sz="1000" b="1" baseline="30000" dirty="0"/>
          </a:p>
        </p:txBody>
      </p:sp>
      <p:pic>
        <p:nvPicPr>
          <p:cNvPr id="7" name="Picture 6" descr="Chart, bar chart, histogram&#10;&#10;Description automatically generated">
            <a:extLst>
              <a:ext uri="{FF2B5EF4-FFF2-40B4-BE49-F238E27FC236}">
                <a16:creationId xmlns:a16="http://schemas.microsoft.com/office/drawing/2014/main" id="{32D27E2D-8BB1-33CA-AE36-3EB03416AD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8829" r="5948" b="8310"/>
          <a:stretch/>
        </p:blipFill>
        <p:spPr>
          <a:xfrm>
            <a:off x="2195807" y="1089310"/>
            <a:ext cx="3408593" cy="2466208"/>
          </a:xfrm>
          <a:prstGeom prst="rect">
            <a:avLst/>
          </a:prstGeom>
        </p:spPr>
      </p:pic>
      <p:pic>
        <p:nvPicPr>
          <p:cNvPr id="11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827A0927-A443-A4A2-BA38-F88B106B2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8829" r="5830" b="8766"/>
          <a:stretch/>
        </p:blipFill>
        <p:spPr>
          <a:xfrm>
            <a:off x="6422845" y="1119493"/>
            <a:ext cx="3289325" cy="2414963"/>
          </a:xfrm>
          <a:prstGeom prst="rect">
            <a:avLst/>
          </a:prstGeom>
        </p:spPr>
      </p:pic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11A6BC35-E70E-FF9E-C983-746459813D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2903" r="5830" b="7700"/>
          <a:stretch/>
        </p:blipFill>
        <p:spPr>
          <a:xfrm>
            <a:off x="2522296" y="3853364"/>
            <a:ext cx="3082104" cy="2454811"/>
          </a:xfrm>
          <a:prstGeom prst="rect">
            <a:avLst/>
          </a:prstGeom>
        </p:spPr>
      </p:pic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4B16222A-6F3D-6455-76FE-E0AD61103D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" t="8691" r="3947" b="8157"/>
          <a:stretch/>
        </p:blipFill>
        <p:spPr>
          <a:xfrm>
            <a:off x="6612338" y="3956913"/>
            <a:ext cx="3265448" cy="23336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7700AE-EF61-8CD0-F71A-77CD49147BCF}"/>
              </a:ext>
            </a:extLst>
          </p:cNvPr>
          <p:cNvSpPr txBox="1"/>
          <p:nvPr/>
        </p:nvSpPr>
        <p:spPr>
          <a:xfrm>
            <a:off x="2710594" y="6292691"/>
            <a:ext cx="160011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/>
              <a:t>Al Shielding: 4 g/cm</a:t>
            </a:r>
            <a:r>
              <a:rPr lang="en-US" sz="1000" b="1" baseline="30000" dirty="0"/>
              <a:t>2 </a:t>
            </a:r>
            <a:r>
              <a:rPr lang="en-US" sz="1000" b="1" dirty="0"/>
              <a:t> (SEE)</a:t>
            </a:r>
            <a:endParaRPr lang="en-US" sz="1000" b="1" baseline="30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3B70F5-1AEF-6F0B-E41E-27BEA26B433E}"/>
              </a:ext>
            </a:extLst>
          </p:cNvPr>
          <p:cNvSpPr txBox="1"/>
          <p:nvPr/>
        </p:nvSpPr>
        <p:spPr>
          <a:xfrm>
            <a:off x="7963367" y="6296014"/>
            <a:ext cx="160011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/>
              <a:t>Al Shielding: 4 g/cm</a:t>
            </a:r>
            <a:r>
              <a:rPr lang="en-US" sz="1000" b="1" baseline="30000" dirty="0"/>
              <a:t>2 </a:t>
            </a:r>
            <a:r>
              <a:rPr lang="en-US" sz="1000" b="1" dirty="0"/>
              <a:t> (SEE)</a:t>
            </a:r>
            <a:endParaRPr lang="en-US" sz="1000" b="1" baseline="30000" dirty="0"/>
          </a:p>
        </p:txBody>
      </p:sp>
    </p:spTree>
    <p:extLst>
      <p:ext uri="{BB962C8B-B14F-4D97-AF65-F5344CB8AC3E}">
        <p14:creationId xmlns:p14="http://schemas.microsoft.com/office/powerpoint/2010/main" val="1191760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0DB00-5EB9-C2BA-6231-401D2B207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147" y="240838"/>
            <a:ext cx="10515600" cy="54039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NAIRAS Dose: NASA Artemis-1 Mission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B1FF6-A8A3-DDA9-8130-9248C8F40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E092D-1148-2613-B44B-232E85DC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8B202-4A7D-8ED4-3D5D-82620F42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28</a:t>
            </a:fld>
            <a:endParaRPr lang="en-US"/>
          </a:p>
        </p:txBody>
      </p:sp>
      <p:pic>
        <p:nvPicPr>
          <p:cNvPr id="7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50E475EF-84FF-86BD-FE3B-30E13559CF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r="11779" b="6469"/>
          <a:stretch/>
        </p:blipFill>
        <p:spPr>
          <a:xfrm>
            <a:off x="710304" y="1756809"/>
            <a:ext cx="6309078" cy="3488397"/>
          </a:xfrm>
        </p:spPr>
      </p:pic>
      <p:pic>
        <p:nvPicPr>
          <p:cNvPr id="8" name="Content Placeholder 10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82535707-097A-D5BD-3128-80F43FC1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938" y="1133395"/>
            <a:ext cx="4114800" cy="5309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9ADDA5-0AFA-F125-9685-A0F431E12413}"/>
              </a:ext>
            </a:extLst>
          </p:cNvPr>
          <p:cNvSpPr txBox="1"/>
          <p:nvPr/>
        </p:nvSpPr>
        <p:spPr>
          <a:xfrm>
            <a:off x="2387355" y="1387477"/>
            <a:ext cx="20392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November 16,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1C7F3-4FB5-F845-77CF-F005DB484131}"/>
              </a:ext>
            </a:extLst>
          </p:cNvPr>
          <p:cNvSpPr txBox="1"/>
          <p:nvPr/>
        </p:nvSpPr>
        <p:spPr>
          <a:xfrm>
            <a:off x="1294283" y="5247826"/>
            <a:ext cx="414850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NAIRAS Free-Space Dose Rates (30 g/cm</a:t>
            </a:r>
            <a:r>
              <a:rPr lang="en-US" b="1" baseline="30000" dirty="0"/>
              <a:t>2</a:t>
            </a:r>
            <a:r>
              <a:rPr lang="en-US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Absorbed dose in silicon: 12-13 </a:t>
            </a:r>
            <a:r>
              <a:rPr lang="en-US" dirty="0" err="1"/>
              <a:t>uGy</a:t>
            </a:r>
            <a:r>
              <a:rPr lang="en-US" dirty="0"/>
              <a:t>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Effective dose: 80 </a:t>
            </a:r>
            <a:r>
              <a:rPr lang="en-US" dirty="0" err="1"/>
              <a:t>uSv</a:t>
            </a:r>
            <a:r>
              <a:rPr lang="en-US" dirty="0"/>
              <a:t>/h</a:t>
            </a:r>
          </a:p>
        </p:txBody>
      </p:sp>
    </p:spTree>
    <p:extLst>
      <p:ext uri="{BB962C8B-B14F-4D97-AF65-F5344CB8AC3E}">
        <p14:creationId xmlns:p14="http://schemas.microsoft.com/office/powerpoint/2010/main" val="4142244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FF47D-0234-4EE6-84EB-9CFEDB68A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903" y="179048"/>
            <a:ext cx="10515600" cy="55841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UMASEP Forecast: September 2017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B9D86-79C8-45B3-A416-ECA984208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E0BBB-8459-4026-A1CB-96237C60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CE8F6-7AF9-4E7A-8A46-7B20BB66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29</a:t>
            </a:fld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85334C7-61B4-495A-99B4-F0E723168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35" y="2199054"/>
            <a:ext cx="4012232" cy="3268027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5F24B4-FA75-4098-B3E9-DB5E494F1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1" y="2205920"/>
            <a:ext cx="4012231" cy="32680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A610B3-F2FE-4BFE-A758-29B12DCEA041}"/>
              </a:ext>
            </a:extLst>
          </p:cNvPr>
          <p:cNvSpPr txBox="1"/>
          <p:nvPr/>
        </p:nvSpPr>
        <p:spPr>
          <a:xfrm>
            <a:off x="3472815" y="1251585"/>
            <a:ext cx="50606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Example Below: &gt;10 MeV Peak Integral Proton Flux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929D25-3B03-4322-8C7E-FA9FAC5E4647}"/>
              </a:ext>
            </a:extLst>
          </p:cNvPr>
          <p:cNvSpPr txBox="1"/>
          <p:nvPr/>
        </p:nvSpPr>
        <p:spPr>
          <a:xfrm>
            <a:off x="2015491" y="1805940"/>
            <a:ext cx="366446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Forecast Issue Time 09/10/2017 16:40 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36C804-9114-4B2B-AE14-332A13CAED7D}"/>
              </a:ext>
            </a:extLst>
          </p:cNvPr>
          <p:cNvSpPr txBox="1"/>
          <p:nvPr/>
        </p:nvSpPr>
        <p:spPr>
          <a:xfrm>
            <a:off x="6427471" y="1805940"/>
            <a:ext cx="349486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Forecast Window: Issue Time + 7 hours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B7D4CE-F736-4FB0-973F-88EC01C4DDCC}"/>
              </a:ext>
            </a:extLst>
          </p:cNvPr>
          <p:cNvSpPr txBox="1"/>
          <p:nvPr/>
        </p:nvSpPr>
        <p:spPr>
          <a:xfrm>
            <a:off x="2110405" y="5638919"/>
            <a:ext cx="801379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Other UMASEP Peak Integral Proton Flux Forecast Products: &gt;50 MeV, &gt;100 MeV, &gt;500 MeV </a:t>
            </a:r>
          </a:p>
        </p:txBody>
      </p:sp>
    </p:spTree>
    <p:extLst>
      <p:ext uri="{BB962C8B-B14F-4D97-AF65-F5344CB8AC3E}">
        <p14:creationId xmlns:p14="http://schemas.microsoft.com/office/powerpoint/2010/main" val="3440281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233" y="221612"/>
            <a:ext cx="7886700" cy="701731"/>
          </a:xfr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NAIRAS Model</a:t>
            </a:r>
          </a:p>
        </p:txBody>
      </p:sp>
      <p:sp>
        <p:nvSpPr>
          <p:cNvPr id="9" name="Content Placeholder 3"/>
          <p:cNvSpPr txBox="1">
            <a:spLocks noGrp="1"/>
          </p:cNvSpPr>
          <p:nvPr>
            <p:ph sz="half" idx="1"/>
          </p:nvPr>
        </p:nvSpPr>
        <p:spPr>
          <a:xfrm>
            <a:off x="284085" y="1109710"/>
            <a:ext cx="7111014" cy="5526680"/>
          </a:xfrm>
          <a:prstGeom prst="rect">
            <a:avLst/>
          </a:prstGeom>
          <a:noFill/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Nowcast of Aerospace Ionizing </a:t>
            </a:r>
            <a:r>
              <a:rPr lang="en-US" b="1" dirty="0" err="1"/>
              <a:t>RAdiation</a:t>
            </a:r>
            <a:r>
              <a:rPr lang="en-US" b="1" dirty="0"/>
              <a:t> System (NAIRAS) Model</a:t>
            </a:r>
            <a:endParaRPr lang="en-US" dirty="0"/>
          </a:p>
          <a:p>
            <a:pPr lvl="1"/>
            <a:r>
              <a:rPr lang="en-US" dirty="0"/>
              <a:t>Running in real-time on NASA computer cluster since 2011, aviation radiation results hosted publicly on Space Environment Technologies</a:t>
            </a:r>
            <a:r>
              <a:rPr lang="en-US" b="1" dirty="0"/>
              <a:t> </a:t>
            </a:r>
            <a:r>
              <a:rPr lang="en-US" dirty="0"/>
              <a:t>server/website</a:t>
            </a:r>
            <a:endParaRPr lang="en-US" b="1" dirty="0"/>
          </a:p>
          <a:p>
            <a:pPr lvl="1"/>
            <a:r>
              <a:rPr lang="en-US" dirty="0"/>
              <a:t>Running in real-time at Community Coordinated Modeling Center (</a:t>
            </a:r>
            <a:r>
              <a:rPr lang="en-US" b="1" dirty="0"/>
              <a:t>CCMC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since 2020</a:t>
            </a:r>
          </a:p>
          <a:p>
            <a:r>
              <a:rPr lang="en-US" b="1" dirty="0"/>
              <a:t>Key (Vintage) Model Features</a:t>
            </a:r>
            <a:endParaRPr lang="en-US" dirty="0"/>
          </a:p>
          <a:p>
            <a:pPr lvl="1"/>
            <a:r>
              <a:rPr lang="en-US" dirty="0"/>
              <a:t>Physics-based </a:t>
            </a:r>
            <a:r>
              <a:rPr lang="en-US" b="1" dirty="0"/>
              <a:t>HZETRN </a:t>
            </a:r>
            <a:r>
              <a:rPr lang="en-US" dirty="0"/>
              <a:t>(High Charge (Z) and Energy </a:t>
            </a:r>
            <a:r>
              <a:rPr lang="en-US" dirty="0" err="1"/>
              <a:t>TRaNsport</a:t>
            </a:r>
            <a:r>
              <a:rPr lang="en-US" dirty="0"/>
              <a:t>) code</a:t>
            </a:r>
          </a:p>
          <a:p>
            <a:pPr lvl="1"/>
            <a:r>
              <a:rPr lang="en-US" dirty="0"/>
              <a:t>Real-time inclusion of solar energetic particle (</a:t>
            </a:r>
            <a:r>
              <a:rPr lang="en-US" b="1" dirty="0"/>
              <a:t>SEP</a:t>
            </a:r>
            <a:r>
              <a:rPr lang="en-US" dirty="0"/>
              <a:t>) radiation</a:t>
            </a:r>
          </a:p>
          <a:p>
            <a:pPr lvl="1"/>
            <a:r>
              <a:rPr lang="en-US" dirty="0"/>
              <a:t>Real-time solar-magnetospheric  effects on radiation (cutoff model </a:t>
            </a:r>
            <a:r>
              <a:rPr lang="en-US" i="1" dirty="0"/>
              <a:t>by Kress et al. </a:t>
            </a:r>
            <a:r>
              <a:rPr lang="en-US" dirty="0"/>
              <a:t>[</a:t>
            </a:r>
            <a:r>
              <a:rPr lang="en-US" i="1" dirty="0"/>
              <a:t>2004, 2010</a:t>
            </a:r>
            <a:r>
              <a:rPr lang="en-US" dirty="0"/>
              <a:t>])</a:t>
            </a:r>
          </a:p>
          <a:p>
            <a:r>
              <a:rPr lang="en-US" b="1" dirty="0"/>
              <a:t>New/Current Model Developments </a:t>
            </a:r>
            <a:endParaRPr lang="en-US" dirty="0"/>
          </a:p>
          <a:p>
            <a:pPr lvl="1"/>
            <a:r>
              <a:rPr lang="en-US" dirty="0"/>
              <a:t>Extend from atmosphere to space environment, now including trapped protons (</a:t>
            </a:r>
            <a:r>
              <a:rPr lang="en-US" b="1" dirty="0"/>
              <a:t>TRP-p</a:t>
            </a:r>
            <a:r>
              <a:rPr lang="en-US" dirty="0"/>
              <a:t>) and electrons (</a:t>
            </a:r>
            <a:r>
              <a:rPr lang="en-US" b="1" dirty="0"/>
              <a:t>TRP-e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SEP heavy-ions (Z=2-92, A=4-238) added</a:t>
            </a:r>
          </a:p>
          <a:p>
            <a:pPr lvl="1"/>
            <a:r>
              <a:rPr lang="en-US" dirty="0"/>
              <a:t>Single-Event Effects (</a:t>
            </a:r>
            <a:r>
              <a:rPr lang="en-US" b="1" dirty="0"/>
              <a:t>SEE</a:t>
            </a:r>
            <a:r>
              <a:rPr lang="en-US" dirty="0"/>
              <a:t>) radiation risk assessment quantities added (differential/integral flux/fluence)</a:t>
            </a:r>
          </a:p>
          <a:p>
            <a:pPr lvl="1"/>
            <a:r>
              <a:rPr lang="en-US" dirty="0"/>
              <a:t>Run-on-Request (</a:t>
            </a:r>
            <a:r>
              <a:rPr lang="en-US" b="1" dirty="0" err="1"/>
              <a:t>RoR</a:t>
            </a:r>
            <a:r>
              <a:rPr lang="en-US" dirty="0"/>
              <a:t>) @ CCMC </a:t>
            </a:r>
            <a:r>
              <a:rPr lang="en-US" u="sng" dirty="0"/>
              <a:t>(</a:t>
            </a:r>
            <a:r>
              <a:rPr lang="en-US" u="sng" dirty="0">
                <a:solidFill>
                  <a:schemeClr val="accent1"/>
                </a:solidFill>
              </a:rPr>
              <a:t>search NAIRAS CCMC</a:t>
            </a:r>
            <a:r>
              <a:rPr lang="en-US" dirty="0"/>
              <a:t>)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3</a:t>
            </a:fld>
            <a:endParaRPr lang="en-US"/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36" y="1209622"/>
            <a:ext cx="3427872" cy="50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50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ECA59-62A1-4EF6-93D7-370AC1B4C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759" y="211238"/>
            <a:ext cx="10515600" cy="54564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UMASEP-NAIRAS SEP Forecast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A5155-D969-4929-AF95-13144DA3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3F0AC-8B8D-4397-ADBE-3A6FA9C0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5F281-05D7-42F4-8B99-2685DE25D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30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0A795-3133-48A7-8729-E18D1BBFF448}"/>
              </a:ext>
            </a:extLst>
          </p:cNvPr>
          <p:cNvSpPr txBox="1"/>
          <p:nvPr/>
        </p:nvSpPr>
        <p:spPr>
          <a:xfrm>
            <a:off x="2467591" y="1139614"/>
            <a:ext cx="69431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7 hours after UMASEP &gt;10 MeV integral proton flux forecast issue time</a:t>
            </a:r>
          </a:p>
        </p:txBody>
      </p:sp>
      <p:pic>
        <p:nvPicPr>
          <p:cNvPr id="11" name="Content Placeholder 10" descr="Chart, diagram&#10;&#10;Description automatically generated">
            <a:extLst>
              <a:ext uri="{FF2B5EF4-FFF2-40B4-BE49-F238E27FC236}">
                <a16:creationId xmlns:a16="http://schemas.microsoft.com/office/drawing/2014/main" id="{DA7C2020-E208-4BE9-B039-BD36718F2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111" y="1587805"/>
            <a:ext cx="6376274" cy="4904826"/>
          </a:xfrm>
        </p:spPr>
      </p:pic>
    </p:spTree>
    <p:extLst>
      <p:ext uri="{BB962C8B-B14F-4D97-AF65-F5344CB8AC3E}">
        <p14:creationId xmlns:p14="http://schemas.microsoft.com/office/powerpoint/2010/main" val="2431995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C6F51-E2C6-4794-8835-D90C99110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171" y="-14978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Real-Time NAIRAS @ CCMC</a:t>
            </a:r>
            <a:endParaRPr lang="en-US" dirty="0"/>
          </a:p>
        </p:txBody>
      </p:sp>
      <p:pic>
        <p:nvPicPr>
          <p:cNvPr id="8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635DA6-3EB6-44CA-9C1E-78A7DBC03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68" y="1411555"/>
            <a:ext cx="8677019" cy="48808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57F6B-0B86-4B50-B160-22386022A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A127-E978-4C30-9C9C-219D0D6A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077F1-0786-42D6-B5EA-EA06F235E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C7F0CF-FDCF-4CE9-989F-BCA1D7036315}"/>
              </a:ext>
            </a:extLst>
          </p:cNvPr>
          <p:cNvSpPr txBox="1"/>
          <p:nvPr/>
        </p:nvSpPr>
        <p:spPr>
          <a:xfrm>
            <a:off x="3423819" y="1074197"/>
            <a:ext cx="550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CCMC Integrated Space Weather Analysis (</a:t>
            </a:r>
            <a:r>
              <a:rPr lang="en-US" b="1" dirty="0" err="1"/>
              <a:t>iSWA</a:t>
            </a:r>
            <a:r>
              <a:rPr lang="en-US" b="1" dirty="0"/>
              <a:t>) System</a:t>
            </a:r>
          </a:p>
        </p:txBody>
      </p:sp>
    </p:spTree>
    <p:extLst>
      <p:ext uri="{BB962C8B-B14F-4D97-AF65-F5344CB8AC3E}">
        <p14:creationId xmlns:p14="http://schemas.microsoft.com/office/powerpoint/2010/main" val="3390685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1986-DBDD-4419-4560-6E155BD7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392" y="214204"/>
            <a:ext cx="10515600" cy="70019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SEP Event: May 11-13 2024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FCA79-5B7D-EE8B-BAD2-077BEDEDF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AA57F-8B45-282E-BD0E-3488CE36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0339E-6568-60F8-AF04-F304734C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C319CE-563D-9DEF-5037-39B782FDE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353" y="1192892"/>
            <a:ext cx="2130594" cy="462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FE1C27-CB57-FAD6-9A17-4B5F1ED6C804}"/>
              </a:ext>
            </a:extLst>
          </p:cNvPr>
          <p:cNvSpPr txBox="1"/>
          <p:nvPr/>
        </p:nvSpPr>
        <p:spPr>
          <a:xfrm>
            <a:off x="7729082" y="5909025"/>
            <a:ext cx="20798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Credit: Kent Tobiska</a:t>
            </a:r>
          </a:p>
        </p:txBody>
      </p:sp>
      <p:pic>
        <p:nvPicPr>
          <p:cNvPr id="11" name="Effective11kmanimationv2">
            <a:hlinkClick r:id="" action="ppaction://media"/>
            <a:extLst>
              <a:ext uri="{FF2B5EF4-FFF2-40B4-BE49-F238E27FC236}">
                <a16:creationId xmlns:a16="http://schemas.microsoft.com/office/drawing/2014/main" id="{0800734D-22CE-6CBB-DF92-1BFB4CC1CC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829" y="1253576"/>
            <a:ext cx="4709555" cy="470955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FA24AA-C25C-FAFD-69DC-86FD259E20C1}"/>
              </a:ext>
            </a:extLst>
          </p:cNvPr>
          <p:cNvSpPr txBox="1"/>
          <p:nvPr/>
        </p:nvSpPr>
        <p:spPr>
          <a:xfrm>
            <a:off x="1860255" y="1253195"/>
            <a:ext cx="34422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NAIRAS Effective Dose Rate 11 km</a:t>
            </a:r>
          </a:p>
        </p:txBody>
      </p:sp>
    </p:spTree>
    <p:extLst>
      <p:ext uri="{BB962C8B-B14F-4D97-AF65-F5344CB8AC3E}">
        <p14:creationId xmlns:p14="http://schemas.microsoft.com/office/powerpoint/2010/main" val="266766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1986-DBDD-4419-4560-6E155BD7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392" y="214204"/>
            <a:ext cx="10515600" cy="70019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SEP Event: May 11-13 2024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FCA79-5B7D-EE8B-BAD2-077BEDEDF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AA57F-8B45-282E-BD0E-3488CE36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0339E-6568-60F8-AF04-F304734C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6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0D4126D-C048-6C4F-BFCF-7703CBC34532}"/>
              </a:ext>
            </a:extLst>
          </p:cNvPr>
          <p:cNvSpPr txBox="1">
            <a:spLocks/>
          </p:cNvSpPr>
          <p:nvPr/>
        </p:nvSpPr>
        <p:spPr>
          <a:xfrm>
            <a:off x="678402" y="1459704"/>
            <a:ext cx="4814971" cy="46303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 commercial aviation altitude (11 km), the effective dose rate was slightly less than pre-storm due to </a:t>
            </a:r>
            <a:r>
              <a:rPr lang="en-US" dirty="0" err="1"/>
              <a:t>Forbush</a:t>
            </a:r>
            <a:r>
              <a:rPr lang="en-US" dirty="0"/>
              <a:t> decrease</a:t>
            </a:r>
          </a:p>
          <a:p>
            <a:r>
              <a:rPr lang="en-US" dirty="0"/>
              <a:t>At business jet altitudes (15 km), the effective dose rate was briefly doubled to 15 </a:t>
            </a:r>
            <a:r>
              <a:rPr lang="en-US" dirty="0" err="1"/>
              <a:t>uSv</a:t>
            </a:r>
            <a:r>
              <a:rPr lang="en-US" dirty="0"/>
              <a:t>/h (12-13 UT on May 11)</a:t>
            </a:r>
          </a:p>
          <a:p>
            <a:r>
              <a:rPr lang="en-US" dirty="0"/>
              <a:t>The free-space effective dose rate (40 km as proxy) was enhanced by over an order of magnitude </a:t>
            </a:r>
          </a:p>
          <a:p>
            <a:r>
              <a:rPr lang="en-US" dirty="0"/>
              <a:t>Real-time global dose products at 20 km recently added to support US Space Force military high-flyers. SEP effective dose rate enhancement was factor 2-3.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Effective20kmanimationv2">
            <a:hlinkClick r:id="" action="ppaction://media"/>
            <a:extLst>
              <a:ext uri="{FF2B5EF4-FFF2-40B4-BE49-F238E27FC236}">
                <a16:creationId xmlns:a16="http://schemas.microsoft.com/office/drawing/2014/main" id="{5AF4111B-1840-AB6F-FAA4-43DFDC69FA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2532" y="1366348"/>
            <a:ext cx="4630377" cy="463037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FA24AA-C25C-FAFD-69DC-86FD259E20C1}"/>
              </a:ext>
            </a:extLst>
          </p:cNvPr>
          <p:cNvSpPr txBox="1"/>
          <p:nvPr/>
        </p:nvSpPr>
        <p:spPr>
          <a:xfrm>
            <a:off x="6717192" y="1366348"/>
            <a:ext cx="34422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NAIRAS Effective Dose Rate 20 km</a:t>
            </a:r>
          </a:p>
        </p:txBody>
      </p:sp>
    </p:spTree>
    <p:extLst>
      <p:ext uri="{BB962C8B-B14F-4D97-AF65-F5344CB8AC3E}">
        <p14:creationId xmlns:p14="http://schemas.microsoft.com/office/powerpoint/2010/main" val="238166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3483-1132-1B49-10B8-B1E76CFF2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808" y="136525"/>
            <a:ext cx="10515600" cy="74729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NAIRAS Real-Time Predictions (2/9/24)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CA4F4-6F5D-5F2C-EC03-FE280AE52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7055E-3107-10F1-F804-0F54DE90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E5744-93D8-0F75-86BD-884CA7FD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A graph of a number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9FA029F9-1832-066F-FE5C-536D1AEEF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40" y="3649903"/>
            <a:ext cx="4275968" cy="2795824"/>
          </a:xfrm>
          <a:prstGeom prst="rect">
            <a:avLst/>
          </a:prstGeom>
        </p:spPr>
      </p:pic>
      <p:pic>
        <p:nvPicPr>
          <p:cNvPr id="16" name="Picture 15" descr="Chart, pie chart&#10;&#10;Description automatically generated">
            <a:extLst>
              <a:ext uri="{FF2B5EF4-FFF2-40B4-BE49-F238E27FC236}">
                <a16:creationId xmlns:a16="http://schemas.microsoft.com/office/drawing/2014/main" id="{52070495-0459-3478-7D9E-AFC197DFF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3" t="8696" r="6407" b="6521"/>
          <a:stretch/>
        </p:blipFill>
        <p:spPr>
          <a:xfrm>
            <a:off x="7309818" y="1795604"/>
            <a:ext cx="4603625" cy="45607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0B2E680-EE89-E776-5F34-FBE68171C994}"/>
              </a:ext>
            </a:extLst>
          </p:cNvPr>
          <p:cNvGrpSpPr/>
          <p:nvPr/>
        </p:nvGrpSpPr>
        <p:grpSpPr>
          <a:xfrm>
            <a:off x="4312462" y="3653903"/>
            <a:ext cx="4274241" cy="2791633"/>
            <a:chOff x="4065644" y="4064270"/>
            <a:chExt cx="4274241" cy="2791633"/>
          </a:xfrm>
        </p:grpSpPr>
        <p:pic>
          <p:nvPicPr>
            <p:cNvPr id="14" name="Picture 13" descr="A diagram of a graph&#10;&#10;Description automatically generated">
              <a:extLst>
                <a:ext uri="{FF2B5EF4-FFF2-40B4-BE49-F238E27FC236}">
                  <a16:creationId xmlns:a16="http://schemas.microsoft.com/office/drawing/2014/main" id="{9AC0CBA8-3D43-C3BF-DA94-220FF2016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133"/>
            <a:stretch/>
          </p:blipFill>
          <p:spPr>
            <a:xfrm>
              <a:off x="4065644" y="4401126"/>
              <a:ext cx="4272764" cy="2454777"/>
            </a:xfrm>
            <a:prstGeom prst="rect">
              <a:avLst/>
            </a:prstGeom>
          </p:spPr>
        </p:pic>
        <p:pic>
          <p:nvPicPr>
            <p:cNvPr id="15" name="Picture 14" descr="A diagram of a graph&#10;&#10;Description automatically generated">
              <a:extLst>
                <a:ext uri="{FF2B5EF4-FFF2-40B4-BE49-F238E27FC236}">
                  <a16:creationId xmlns:a16="http://schemas.microsoft.com/office/drawing/2014/main" id="{77107078-ABB7-B73B-D301-BDE140D64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20" b="87942"/>
            <a:stretch/>
          </p:blipFill>
          <p:spPr>
            <a:xfrm>
              <a:off x="4345709" y="4064270"/>
              <a:ext cx="3994176" cy="33685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3C367E8-6E34-2ACF-346A-B84537D7AF8A}"/>
              </a:ext>
            </a:extLst>
          </p:cNvPr>
          <p:cNvSpPr txBox="1"/>
          <p:nvPr/>
        </p:nvSpPr>
        <p:spPr>
          <a:xfrm>
            <a:off x="252886" y="3321325"/>
            <a:ext cx="39138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GOES &gt;500 MeV Background Subtract </a:t>
            </a:r>
          </a:p>
        </p:txBody>
      </p:sp>
      <p:pic>
        <p:nvPicPr>
          <p:cNvPr id="18" name="Picture 17" descr="A graph of different colors and numbers&#10;&#10;Description automatically generated with medium confidence">
            <a:extLst>
              <a:ext uri="{FF2B5EF4-FFF2-40B4-BE49-F238E27FC236}">
                <a16:creationId xmlns:a16="http://schemas.microsoft.com/office/drawing/2014/main" id="{BD5197B3-407A-1550-1273-9619B62D96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41" t="49636" r="5515"/>
          <a:stretch/>
        </p:blipFill>
        <p:spPr>
          <a:xfrm>
            <a:off x="506693" y="1148177"/>
            <a:ext cx="6083349" cy="201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1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AA70-E7BB-12C9-F247-8F6F17A9A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225" y="277549"/>
            <a:ext cx="10515600" cy="55509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GCR Contributions to &gt;500 MeV Flux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7FEDF8BA-ED76-3FBE-4F18-3109451F0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8385" r="6537" b="7872"/>
          <a:stretch/>
        </p:blipFill>
        <p:spPr>
          <a:xfrm>
            <a:off x="2248143" y="1102112"/>
            <a:ext cx="6929995" cy="526403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2B1C2-7CEB-52F8-BE50-CF7E8C11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4087C-94EA-D1E5-7BD3-D8785A75F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9BD29-B3C7-F4A7-468B-05D8661A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82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FD1A5-FF70-7119-E21D-756FE175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759" y="258593"/>
            <a:ext cx="10515600" cy="6025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GCR Contributions to GOES &gt;500 MeV Channel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2B711FCC-C9C9-65E8-2998-C60D3FA92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7825" r="7878" b="4241"/>
          <a:stretch/>
        </p:blipFill>
        <p:spPr>
          <a:xfrm>
            <a:off x="1988598" y="1367161"/>
            <a:ext cx="7838343" cy="49975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9EE27-33E8-2F34-3BAB-D590E2E27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06/07/2024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D713D-A3DC-FAD7-C27D-E77523FDD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CCMC 2024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2AE71-9119-8529-6BC2-0B6B89B2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5810-BD0D-4F30-ACEA-A195648CC6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07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4974</TotalTime>
  <Words>2074</Words>
  <Application>Microsoft Office PowerPoint</Application>
  <PresentationFormat>Widescreen</PresentationFormat>
  <Paragraphs>356</Paragraphs>
  <Slides>30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Office Theme</vt:lpstr>
      <vt:lpstr>Document</vt:lpstr>
      <vt:lpstr>NAIRAS Version 3 Ionizing Radiation Predictions From Ground to Space </vt:lpstr>
      <vt:lpstr>Projects/Team Members</vt:lpstr>
      <vt:lpstr>NAIRAS Model</vt:lpstr>
      <vt:lpstr>Real-Time NAIRAS @ CCMC</vt:lpstr>
      <vt:lpstr>SEP Event: May 11-13 2024</vt:lpstr>
      <vt:lpstr>SEP Event: May 11-13 2024 </vt:lpstr>
      <vt:lpstr>NAIRAS Real-Time Predictions (2/9/24) </vt:lpstr>
      <vt:lpstr>GCR Contributions to &gt;500 MeV Flux</vt:lpstr>
      <vt:lpstr>GCR Contributions to GOES &gt;500 MeV Channel</vt:lpstr>
      <vt:lpstr>NAIRAS Run-on-Request (RoR) User Input</vt:lpstr>
      <vt:lpstr>NAIRAS/ARMAS Comparisons (45 Flights 2022-23)</vt:lpstr>
      <vt:lpstr>NAIRAS/ARMAS ISS Comparison (Oct 6, 2022)</vt:lpstr>
      <vt:lpstr>NAIRAS/Liulin ISS Comparison (June 2015 SEP)</vt:lpstr>
      <vt:lpstr>NAIRAS/REACH Comparisons (2/10/2018)</vt:lpstr>
      <vt:lpstr>NAIRAS/BIRD Comparison on NASA EFT-1 Flight </vt:lpstr>
      <vt:lpstr>Summary and Conclusions</vt:lpstr>
      <vt:lpstr>Backup Slides</vt:lpstr>
      <vt:lpstr>In Development: Aviation Pilot Interface </vt:lpstr>
      <vt:lpstr>Jenn Gannon Superstormof 2024 (May 11-13)</vt:lpstr>
      <vt:lpstr>GOES Integral Flux Measurements (May 2024)</vt:lpstr>
      <vt:lpstr>NAIRAS Validation @ 0-40 km</vt:lpstr>
      <vt:lpstr>Geomagnetic Cutoff Rigidity Model</vt:lpstr>
      <vt:lpstr>NAIRAS SEP Spectral Fitting</vt:lpstr>
      <vt:lpstr>SEP Heavy-Ion Effective Dose in LEO (ISS-like)</vt:lpstr>
      <vt:lpstr>SEP Heavy-Ion Model</vt:lpstr>
      <vt:lpstr>NAIRAS LEO LET: Halloween 2003 SEP Event</vt:lpstr>
      <vt:lpstr>Dec 2006 SEP Events: ISS Radiation</vt:lpstr>
      <vt:lpstr>NAIRAS Dose: NASA Artemis-1 Mission</vt:lpstr>
      <vt:lpstr>UMASEP Forecast: September 2017</vt:lpstr>
      <vt:lpstr>UMASEP-NAIRAS SEP Forecast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Mertens, Christopher J. (LARC-E303)</dc:creator>
  <cp:lastModifiedBy>Mertens, Christopher J. (LARC-D309)</cp:lastModifiedBy>
  <cp:revision>213</cp:revision>
  <dcterms:created xsi:type="dcterms:W3CDTF">2015-10-28T14:08:24Z</dcterms:created>
  <dcterms:modified xsi:type="dcterms:W3CDTF">2024-06-05T13:47:21Z</dcterms:modified>
</cp:coreProperties>
</file>